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2" r:id="rId5"/>
    <p:sldId id="266" r:id="rId6"/>
    <p:sldId id="265" r:id="rId7"/>
    <p:sldId id="264" r:id="rId8"/>
    <p:sldId id="267" r:id="rId9"/>
    <p:sldId id="268" r:id="rId10"/>
    <p:sldId id="270" r:id="rId11"/>
    <p:sldId id="269" r:id="rId12"/>
    <p:sldId id="271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4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D2"/>
    <a:srgbClr val="FF5969"/>
    <a:srgbClr val="9A009A"/>
    <a:srgbClr val="52CBBE"/>
    <a:srgbClr val="92D050"/>
    <a:srgbClr val="DB9948"/>
    <a:srgbClr val="007A70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693" autoAdjust="0"/>
  </p:normalViewPr>
  <p:slideViewPr>
    <p:cSldViewPr snapToGrid="0">
      <p:cViewPr varScale="1">
        <p:scale>
          <a:sx n="60" d="100"/>
          <a:sy n="60" d="100"/>
        </p:scale>
        <p:origin x="9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BFC108-C5C4-4F48-B3E5-A51B0BD1AFB1}" type="doc">
      <dgm:prSet loTypeId="urn:microsoft.com/office/officeart/2005/8/layout/radial4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84EB4A38-DF6E-45E8-A2B3-4513629B5AE1}">
      <dgm:prSet phldrT="[Texte]"/>
      <dgm:spPr/>
      <dgm:t>
        <a:bodyPr/>
        <a:lstStyle/>
        <a:p>
          <a:r>
            <a:rPr lang="fr-FR" dirty="0">
              <a:latin typeface="Tw Cen MT" panose="020B0602020104020603" pitchFamily="34" charset="0"/>
            </a:rPr>
            <a:t>Leucinose</a:t>
          </a:r>
        </a:p>
      </dgm:t>
    </dgm:pt>
    <dgm:pt modelId="{F4EDA8A7-3A27-4EC9-A1AF-29EB105DBF0C}" type="parTrans" cxnId="{D8BD569A-D2E0-43E9-BC49-CFAC52275988}">
      <dgm:prSet/>
      <dgm:spPr/>
      <dgm:t>
        <a:bodyPr/>
        <a:lstStyle/>
        <a:p>
          <a:endParaRPr lang="fr-FR">
            <a:latin typeface="Tw Cen MT" panose="020B0602020104020603" pitchFamily="34" charset="0"/>
          </a:endParaRPr>
        </a:p>
      </dgm:t>
    </dgm:pt>
    <dgm:pt modelId="{801D1362-F3E6-4234-BA4F-5721BC1BF8D4}" type="sibTrans" cxnId="{D8BD569A-D2E0-43E9-BC49-CFAC52275988}">
      <dgm:prSet/>
      <dgm:spPr/>
      <dgm:t>
        <a:bodyPr/>
        <a:lstStyle/>
        <a:p>
          <a:endParaRPr lang="fr-FR">
            <a:latin typeface="Tw Cen MT" panose="020B0602020104020603" pitchFamily="34" charset="0"/>
          </a:endParaRPr>
        </a:p>
      </dgm:t>
    </dgm:pt>
    <dgm:pt modelId="{91482298-959C-497D-BCEF-46F3A8CC9958}">
      <dgm:prSet phldrT="[Texte]" custT="1"/>
      <dgm:spPr/>
      <dgm:t>
        <a:bodyPr/>
        <a:lstStyle/>
        <a:p>
          <a:r>
            <a:rPr lang="fr-FR" sz="2000" dirty="0">
              <a:latin typeface="Tw Cen MT" panose="020B0602020104020603" pitchFamily="34" charset="0"/>
            </a:rPr>
            <a:t>Sans additifs « toxiques »</a:t>
          </a:r>
        </a:p>
      </dgm:t>
    </dgm:pt>
    <dgm:pt modelId="{E8736FCF-23BA-4B68-9C96-DE7D2534D909}" type="parTrans" cxnId="{6A44CB53-577C-4FDA-8471-DD38017CF658}">
      <dgm:prSet/>
      <dgm:spPr/>
      <dgm:t>
        <a:bodyPr/>
        <a:lstStyle/>
        <a:p>
          <a:endParaRPr lang="fr-FR">
            <a:latin typeface="Tw Cen MT" panose="020B0602020104020603" pitchFamily="34" charset="0"/>
          </a:endParaRPr>
        </a:p>
      </dgm:t>
    </dgm:pt>
    <dgm:pt modelId="{3BC3C013-D6DD-4EDD-8C5F-73C6F7D32041}" type="sibTrans" cxnId="{6A44CB53-577C-4FDA-8471-DD38017CF658}">
      <dgm:prSet/>
      <dgm:spPr/>
      <dgm:t>
        <a:bodyPr/>
        <a:lstStyle/>
        <a:p>
          <a:endParaRPr lang="fr-FR">
            <a:latin typeface="Tw Cen MT" panose="020B0602020104020603" pitchFamily="34" charset="0"/>
          </a:endParaRPr>
        </a:p>
      </dgm:t>
    </dgm:pt>
    <dgm:pt modelId="{7288D911-F8F3-4666-A105-3591E959FAA4}">
      <dgm:prSet phldrT="[Texte]" custT="1"/>
      <dgm:spPr/>
      <dgm:t>
        <a:bodyPr/>
        <a:lstStyle/>
        <a:p>
          <a:r>
            <a:rPr lang="fr-FR" sz="2000" b="1" dirty="0">
              <a:latin typeface="Tw Cen MT" panose="020B0602020104020603" pitchFamily="34" charset="0"/>
            </a:rPr>
            <a:t>Saine : meilleure note possible du nutriscore </a:t>
          </a:r>
        </a:p>
      </dgm:t>
    </dgm:pt>
    <dgm:pt modelId="{ECC446AE-160B-4368-B9BE-0CC0116E235E}" type="parTrans" cxnId="{E80B0709-7848-413C-A68A-2BAB1A681902}">
      <dgm:prSet/>
      <dgm:spPr/>
      <dgm:t>
        <a:bodyPr/>
        <a:lstStyle/>
        <a:p>
          <a:endParaRPr lang="fr-FR">
            <a:latin typeface="Tw Cen MT" panose="020B0602020104020603" pitchFamily="34" charset="0"/>
          </a:endParaRPr>
        </a:p>
      </dgm:t>
    </dgm:pt>
    <dgm:pt modelId="{ECF146C2-BAF0-43F4-BC04-B8556AA40B37}" type="sibTrans" cxnId="{E80B0709-7848-413C-A68A-2BAB1A681902}">
      <dgm:prSet/>
      <dgm:spPr/>
      <dgm:t>
        <a:bodyPr/>
        <a:lstStyle/>
        <a:p>
          <a:endParaRPr lang="fr-FR">
            <a:latin typeface="Tw Cen MT" panose="020B0602020104020603" pitchFamily="34" charset="0"/>
          </a:endParaRPr>
        </a:p>
      </dgm:t>
    </dgm:pt>
    <dgm:pt modelId="{FDCA05EE-7D58-4771-910D-185C4D101197}">
      <dgm:prSet phldrT="[Texte]" custT="1"/>
      <dgm:spPr/>
      <dgm:t>
        <a:bodyPr/>
        <a:lstStyle/>
        <a:p>
          <a:r>
            <a:rPr lang="fr-FR" sz="2000" dirty="0">
              <a:latin typeface="Tw Cen MT" panose="020B0602020104020603" pitchFamily="34" charset="0"/>
            </a:rPr>
            <a:t>Non ou peu transformée : meilleur note NOVA | SIGA</a:t>
          </a:r>
        </a:p>
      </dgm:t>
    </dgm:pt>
    <dgm:pt modelId="{667B89B2-FBFF-4FEE-B356-CF625004093C}" type="parTrans" cxnId="{C3DB72E1-89DF-47DC-A7E8-9D051552EE7B}">
      <dgm:prSet/>
      <dgm:spPr/>
      <dgm:t>
        <a:bodyPr/>
        <a:lstStyle/>
        <a:p>
          <a:endParaRPr lang="fr-FR">
            <a:latin typeface="Tw Cen MT" panose="020B0602020104020603" pitchFamily="34" charset="0"/>
          </a:endParaRPr>
        </a:p>
      </dgm:t>
    </dgm:pt>
    <dgm:pt modelId="{57594A73-FC34-48D3-B645-533DF282DBF2}" type="sibTrans" cxnId="{C3DB72E1-89DF-47DC-A7E8-9D051552EE7B}">
      <dgm:prSet/>
      <dgm:spPr/>
      <dgm:t>
        <a:bodyPr/>
        <a:lstStyle/>
        <a:p>
          <a:endParaRPr lang="fr-FR">
            <a:latin typeface="Tw Cen MT" panose="020B0602020104020603" pitchFamily="34" charset="0"/>
          </a:endParaRPr>
        </a:p>
      </dgm:t>
    </dgm:pt>
    <dgm:pt modelId="{D2887E98-37B0-4BF1-B766-B1534DC479A3}">
      <dgm:prSet custT="1"/>
      <dgm:spPr/>
      <dgm:t>
        <a:bodyPr/>
        <a:lstStyle/>
        <a:p>
          <a:r>
            <a:rPr lang="fr-FR" sz="2000" b="1" dirty="0">
              <a:latin typeface="Tw Cen MT" panose="020B0602020104020603" pitchFamily="34" charset="0"/>
            </a:rPr>
            <a:t>Hypoprotéinée</a:t>
          </a:r>
        </a:p>
      </dgm:t>
    </dgm:pt>
    <dgm:pt modelId="{195634F1-8C03-46FC-80B5-03FC51BD27BC}" type="parTrans" cxnId="{51F6C7FC-FDA0-4F42-8D45-A94B1C197358}">
      <dgm:prSet/>
      <dgm:spPr/>
      <dgm:t>
        <a:bodyPr/>
        <a:lstStyle/>
        <a:p>
          <a:endParaRPr lang="fr-FR">
            <a:latin typeface="Tw Cen MT" panose="020B0602020104020603" pitchFamily="34" charset="0"/>
          </a:endParaRPr>
        </a:p>
      </dgm:t>
    </dgm:pt>
    <dgm:pt modelId="{285E8B61-55BC-4BB4-BCB6-F0AC3BD499A7}" type="sibTrans" cxnId="{51F6C7FC-FDA0-4F42-8D45-A94B1C197358}">
      <dgm:prSet/>
      <dgm:spPr/>
      <dgm:t>
        <a:bodyPr/>
        <a:lstStyle/>
        <a:p>
          <a:endParaRPr lang="fr-FR">
            <a:latin typeface="Tw Cen MT" panose="020B0602020104020603" pitchFamily="34" charset="0"/>
          </a:endParaRPr>
        </a:p>
      </dgm:t>
    </dgm:pt>
    <dgm:pt modelId="{58BB7058-6E57-4589-8C36-4CBB627E8755}" type="pres">
      <dgm:prSet presAssocID="{28BFC108-C5C4-4F48-B3E5-A51B0BD1AFB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1FE26B4-B683-4746-AA72-CFC758BBD0C7}" type="pres">
      <dgm:prSet presAssocID="{84EB4A38-DF6E-45E8-A2B3-4513629B5AE1}" presName="centerShape" presStyleLbl="node0" presStyleIdx="0" presStyleCnt="1" custLinFactNeighborY="439"/>
      <dgm:spPr/>
    </dgm:pt>
    <dgm:pt modelId="{1EDF7CD7-480F-4571-9354-32FC9B4D1656}" type="pres">
      <dgm:prSet presAssocID="{E8736FCF-23BA-4B68-9C96-DE7D2534D909}" presName="parTrans" presStyleLbl="bgSibTrans2D1" presStyleIdx="0" presStyleCnt="4"/>
      <dgm:spPr/>
    </dgm:pt>
    <dgm:pt modelId="{B6D496FB-3299-41C4-B132-E648590A2C03}" type="pres">
      <dgm:prSet presAssocID="{91482298-959C-497D-BCEF-46F3A8CC9958}" presName="node" presStyleLbl="node1" presStyleIdx="0" presStyleCnt="4">
        <dgm:presLayoutVars>
          <dgm:bulletEnabled val="1"/>
        </dgm:presLayoutVars>
      </dgm:prSet>
      <dgm:spPr/>
    </dgm:pt>
    <dgm:pt modelId="{11CF5F89-3334-4336-800F-9E8D4357B403}" type="pres">
      <dgm:prSet presAssocID="{195634F1-8C03-46FC-80B5-03FC51BD27BC}" presName="parTrans" presStyleLbl="bgSibTrans2D1" presStyleIdx="1" presStyleCnt="4"/>
      <dgm:spPr/>
    </dgm:pt>
    <dgm:pt modelId="{08739A3E-59CF-437F-A909-D66DB4479AFD}" type="pres">
      <dgm:prSet presAssocID="{D2887E98-37B0-4BF1-B766-B1534DC479A3}" presName="node" presStyleLbl="node1" presStyleIdx="1" presStyleCnt="4">
        <dgm:presLayoutVars>
          <dgm:bulletEnabled val="1"/>
        </dgm:presLayoutVars>
      </dgm:prSet>
      <dgm:spPr/>
    </dgm:pt>
    <dgm:pt modelId="{F93FECC3-3401-4622-8E2F-A075C6E216BE}" type="pres">
      <dgm:prSet presAssocID="{ECC446AE-160B-4368-B9BE-0CC0116E235E}" presName="parTrans" presStyleLbl="bgSibTrans2D1" presStyleIdx="2" presStyleCnt="4"/>
      <dgm:spPr/>
    </dgm:pt>
    <dgm:pt modelId="{740C0A4B-2D6C-4290-9902-B4CE2F7FC1BD}" type="pres">
      <dgm:prSet presAssocID="{7288D911-F8F3-4666-A105-3591E959FAA4}" presName="node" presStyleLbl="node1" presStyleIdx="2" presStyleCnt="4">
        <dgm:presLayoutVars>
          <dgm:bulletEnabled val="1"/>
        </dgm:presLayoutVars>
      </dgm:prSet>
      <dgm:spPr/>
    </dgm:pt>
    <dgm:pt modelId="{CE499536-EA12-444D-B7E0-3B9EE1E9BFC6}" type="pres">
      <dgm:prSet presAssocID="{667B89B2-FBFF-4FEE-B356-CF625004093C}" presName="parTrans" presStyleLbl="bgSibTrans2D1" presStyleIdx="3" presStyleCnt="4"/>
      <dgm:spPr/>
    </dgm:pt>
    <dgm:pt modelId="{F9028462-300E-42C9-8CAC-55C83163DF11}" type="pres">
      <dgm:prSet presAssocID="{FDCA05EE-7D58-4771-910D-185C4D101197}" presName="node" presStyleLbl="node1" presStyleIdx="3" presStyleCnt="4">
        <dgm:presLayoutVars>
          <dgm:bulletEnabled val="1"/>
        </dgm:presLayoutVars>
      </dgm:prSet>
      <dgm:spPr/>
    </dgm:pt>
  </dgm:ptLst>
  <dgm:cxnLst>
    <dgm:cxn modelId="{E80B0709-7848-413C-A68A-2BAB1A681902}" srcId="{84EB4A38-DF6E-45E8-A2B3-4513629B5AE1}" destId="{7288D911-F8F3-4666-A105-3591E959FAA4}" srcOrd="2" destOrd="0" parTransId="{ECC446AE-160B-4368-B9BE-0CC0116E235E}" sibTransId="{ECF146C2-BAF0-43F4-BC04-B8556AA40B37}"/>
    <dgm:cxn modelId="{3AA34E0E-DBB2-4893-B83E-6A9907B8A92E}" type="presOf" srcId="{28BFC108-C5C4-4F48-B3E5-A51B0BD1AFB1}" destId="{58BB7058-6E57-4589-8C36-4CBB627E8755}" srcOrd="0" destOrd="0" presId="urn:microsoft.com/office/officeart/2005/8/layout/radial4"/>
    <dgm:cxn modelId="{6D672B23-8F7E-46A3-A0DF-ECC2C2E5918F}" type="presOf" srcId="{91482298-959C-497D-BCEF-46F3A8CC9958}" destId="{B6D496FB-3299-41C4-B132-E648590A2C03}" srcOrd="0" destOrd="0" presId="urn:microsoft.com/office/officeart/2005/8/layout/radial4"/>
    <dgm:cxn modelId="{AAC49E2A-DDE6-4B42-9DF5-BCF966CB70EB}" type="presOf" srcId="{84EB4A38-DF6E-45E8-A2B3-4513629B5AE1}" destId="{91FE26B4-B683-4746-AA72-CFC758BBD0C7}" srcOrd="0" destOrd="0" presId="urn:microsoft.com/office/officeart/2005/8/layout/radial4"/>
    <dgm:cxn modelId="{A4D3902C-56CF-4915-842A-A2EA706A4F34}" type="presOf" srcId="{667B89B2-FBFF-4FEE-B356-CF625004093C}" destId="{CE499536-EA12-444D-B7E0-3B9EE1E9BFC6}" srcOrd="0" destOrd="0" presId="urn:microsoft.com/office/officeart/2005/8/layout/radial4"/>
    <dgm:cxn modelId="{FF9C016B-1E3A-4B68-97B3-0520AB262F91}" type="presOf" srcId="{ECC446AE-160B-4368-B9BE-0CC0116E235E}" destId="{F93FECC3-3401-4622-8E2F-A075C6E216BE}" srcOrd="0" destOrd="0" presId="urn:microsoft.com/office/officeart/2005/8/layout/radial4"/>
    <dgm:cxn modelId="{77F63B50-5CAA-41EC-926D-792363C7354B}" type="presOf" srcId="{195634F1-8C03-46FC-80B5-03FC51BD27BC}" destId="{11CF5F89-3334-4336-800F-9E8D4357B403}" srcOrd="0" destOrd="0" presId="urn:microsoft.com/office/officeart/2005/8/layout/radial4"/>
    <dgm:cxn modelId="{6A44CB53-577C-4FDA-8471-DD38017CF658}" srcId="{84EB4A38-DF6E-45E8-A2B3-4513629B5AE1}" destId="{91482298-959C-497D-BCEF-46F3A8CC9958}" srcOrd="0" destOrd="0" parTransId="{E8736FCF-23BA-4B68-9C96-DE7D2534D909}" sibTransId="{3BC3C013-D6DD-4EDD-8C5F-73C6F7D32041}"/>
    <dgm:cxn modelId="{D8BD569A-D2E0-43E9-BC49-CFAC52275988}" srcId="{28BFC108-C5C4-4F48-B3E5-A51B0BD1AFB1}" destId="{84EB4A38-DF6E-45E8-A2B3-4513629B5AE1}" srcOrd="0" destOrd="0" parTransId="{F4EDA8A7-3A27-4EC9-A1AF-29EB105DBF0C}" sibTransId="{801D1362-F3E6-4234-BA4F-5721BC1BF8D4}"/>
    <dgm:cxn modelId="{ED2DADA7-B8DA-4D52-9F28-DD06EC2EB31F}" type="presOf" srcId="{D2887E98-37B0-4BF1-B766-B1534DC479A3}" destId="{08739A3E-59CF-437F-A909-D66DB4479AFD}" srcOrd="0" destOrd="0" presId="urn:microsoft.com/office/officeart/2005/8/layout/radial4"/>
    <dgm:cxn modelId="{A4BC5EC9-F08F-41DB-8943-AEF0D0330AF2}" type="presOf" srcId="{7288D911-F8F3-4666-A105-3591E959FAA4}" destId="{740C0A4B-2D6C-4290-9902-B4CE2F7FC1BD}" srcOrd="0" destOrd="0" presId="urn:microsoft.com/office/officeart/2005/8/layout/radial4"/>
    <dgm:cxn modelId="{C3BB52C9-E48A-4B2C-803B-D166D5EF7A16}" type="presOf" srcId="{E8736FCF-23BA-4B68-9C96-DE7D2534D909}" destId="{1EDF7CD7-480F-4571-9354-32FC9B4D1656}" srcOrd="0" destOrd="0" presId="urn:microsoft.com/office/officeart/2005/8/layout/radial4"/>
    <dgm:cxn modelId="{C3DB72E1-89DF-47DC-A7E8-9D051552EE7B}" srcId="{84EB4A38-DF6E-45E8-A2B3-4513629B5AE1}" destId="{FDCA05EE-7D58-4771-910D-185C4D101197}" srcOrd="3" destOrd="0" parTransId="{667B89B2-FBFF-4FEE-B356-CF625004093C}" sibTransId="{57594A73-FC34-48D3-B645-533DF282DBF2}"/>
    <dgm:cxn modelId="{00FE10F1-CF3D-412C-B479-96C1C54BE60B}" type="presOf" srcId="{FDCA05EE-7D58-4771-910D-185C4D101197}" destId="{F9028462-300E-42C9-8CAC-55C83163DF11}" srcOrd="0" destOrd="0" presId="urn:microsoft.com/office/officeart/2005/8/layout/radial4"/>
    <dgm:cxn modelId="{51F6C7FC-FDA0-4F42-8D45-A94B1C197358}" srcId="{84EB4A38-DF6E-45E8-A2B3-4513629B5AE1}" destId="{D2887E98-37B0-4BF1-B766-B1534DC479A3}" srcOrd="1" destOrd="0" parTransId="{195634F1-8C03-46FC-80B5-03FC51BD27BC}" sibTransId="{285E8B61-55BC-4BB4-BCB6-F0AC3BD499A7}"/>
    <dgm:cxn modelId="{AEF43311-484A-4C96-8C69-CA1FDD1B7C96}" type="presParOf" srcId="{58BB7058-6E57-4589-8C36-4CBB627E8755}" destId="{91FE26B4-B683-4746-AA72-CFC758BBD0C7}" srcOrd="0" destOrd="0" presId="urn:microsoft.com/office/officeart/2005/8/layout/radial4"/>
    <dgm:cxn modelId="{6B332CAA-5332-4472-B6BB-E77505CBD7BA}" type="presParOf" srcId="{58BB7058-6E57-4589-8C36-4CBB627E8755}" destId="{1EDF7CD7-480F-4571-9354-32FC9B4D1656}" srcOrd="1" destOrd="0" presId="urn:microsoft.com/office/officeart/2005/8/layout/radial4"/>
    <dgm:cxn modelId="{E2D5469B-05A0-4596-A6A3-0FBC24A06D48}" type="presParOf" srcId="{58BB7058-6E57-4589-8C36-4CBB627E8755}" destId="{B6D496FB-3299-41C4-B132-E648590A2C03}" srcOrd="2" destOrd="0" presId="urn:microsoft.com/office/officeart/2005/8/layout/radial4"/>
    <dgm:cxn modelId="{3F7C7FE4-692E-4485-8EA2-EA1A0BB7C4A0}" type="presParOf" srcId="{58BB7058-6E57-4589-8C36-4CBB627E8755}" destId="{11CF5F89-3334-4336-800F-9E8D4357B403}" srcOrd="3" destOrd="0" presId="urn:microsoft.com/office/officeart/2005/8/layout/radial4"/>
    <dgm:cxn modelId="{78930655-692C-4E20-B63B-12DD8E24EC24}" type="presParOf" srcId="{58BB7058-6E57-4589-8C36-4CBB627E8755}" destId="{08739A3E-59CF-437F-A909-D66DB4479AFD}" srcOrd="4" destOrd="0" presId="urn:microsoft.com/office/officeart/2005/8/layout/radial4"/>
    <dgm:cxn modelId="{A4DB63C7-B57D-494D-8DB5-1C01E7F5B685}" type="presParOf" srcId="{58BB7058-6E57-4589-8C36-4CBB627E8755}" destId="{F93FECC3-3401-4622-8E2F-A075C6E216BE}" srcOrd="5" destOrd="0" presId="urn:microsoft.com/office/officeart/2005/8/layout/radial4"/>
    <dgm:cxn modelId="{9ABD5C06-37CD-480A-9B44-46A283016CA0}" type="presParOf" srcId="{58BB7058-6E57-4589-8C36-4CBB627E8755}" destId="{740C0A4B-2D6C-4290-9902-B4CE2F7FC1BD}" srcOrd="6" destOrd="0" presId="urn:microsoft.com/office/officeart/2005/8/layout/radial4"/>
    <dgm:cxn modelId="{73F56E2F-5BBA-46FC-BB84-1FCE6F48B179}" type="presParOf" srcId="{58BB7058-6E57-4589-8C36-4CBB627E8755}" destId="{CE499536-EA12-444D-B7E0-3B9EE1E9BFC6}" srcOrd="7" destOrd="0" presId="urn:microsoft.com/office/officeart/2005/8/layout/radial4"/>
    <dgm:cxn modelId="{C3DF419E-A47D-4CDC-9A72-24E121FD2032}" type="presParOf" srcId="{58BB7058-6E57-4589-8C36-4CBB627E8755}" destId="{F9028462-300E-42C9-8CAC-55C83163DF1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A5A0CF-AE37-4290-B4F0-39A2382C8BCC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A0C10D9-3C68-4154-AF67-742D455F9844}">
      <dgm:prSet phldrT="[Texte]" custT="1"/>
      <dgm:spPr/>
      <dgm:t>
        <a:bodyPr/>
        <a:lstStyle/>
        <a:p>
          <a:r>
            <a:rPr lang="fr-FR" sz="1600" b="1" dirty="0">
              <a:latin typeface="Tw Cen MT" panose="020B0602020104020603" pitchFamily="34" charset="0"/>
            </a:rPr>
            <a:t>Repartie en 5 sections</a:t>
          </a:r>
        </a:p>
      </dgm:t>
    </dgm:pt>
    <dgm:pt modelId="{78961F15-6C41-4732-B683-DBB36282F7B0}" type="parTrans" cxnId="{C7DD0024-3C53-4558-BEAE-3A61008F2F8B}">
      <dgm:prSet/>
      <dgm:spPr/>
      <dgm:t>
        <a:bodyPr/>
        <a:lstStyle/>
        <a:p>
          <a:endParaRPr lang="fr-FR" sz="1600">
            <a:latin typeface="Tw Cen MT" panose="020B0602020104020603" pitchFamily="34" charset="0"/>
          </a:endParaRPr>
        </a:p>
      </dgm:t>
    </dgm:pt>
    <dgm:pt modelId="{446F0E59-A8C3-47EF-BD97-B4E439C8D851}" type="sibTrans" cxnId="{C7DD0024-3C53-4558-BEAE-3A61008F2F8B}">
      <dgm:prSet/>
      <dgm:spPr/>
      <dgm:t>
        <a:bodyPr/>
        <a:lstStyle/>
        <a:p>
          <a:endParaRPr lang="fr-FR" sz="1600">
            <a:latin typeface="Tw Cen MT" panose="020B0602020104020603" pitchFamily="34" charset="0"/>
          </a:endParaRPr>
        </a:p>
      </dgm:t>
    </dgm:pt>
    <dgm:pt modelId="{C8B243D0-9C1D-4C22-A7A1-6E7F11D6B36F}">
      <dgm:prSet phldrT="[Texte]" custT="1"/>
      <dgm:spPr/>
      <dgm:t>
        <a:bodyPr/>
        <a:lstStyle/>
        <a:p>
          <a:r>
            <a:rPr lang="fr-FR" sz="1600" b="1" dirty="0">
              <a:latin typeface="Tw Cen MT" panose="020B0602020104020603" pitchFamily="34" charset="0"/>
            </a:rPr>
            <a:t>Généralités</a:t>
          </a:r>
        </a:p>
      </dgm:t>
    </dgm:pt>
    <dgm:pt modelId="{C0AF4484-226E-4928-9A76-4581EA67C25C}" type="parTrans" cxnId="{BAACAFE9-0F5B-4CE8-B0F2-B66A2F6FD368}">
      <dgm:prSet/>
      <dgm:spPr/>
      <dgm:t>
        <a:bodyPr/>
        <a:lstStyle/>
        <a:p>
          <a:endParaRPr lang="fr-FR" sz="1600">
            <a:latin typeface="Tw Cen MT" panose="020B0602020104020603" pitchFamily="34" charset="0"/>
          </a:endParaRPr>
        </a:p>
      </dgm:t>
    </dgm:pt>
    <dgm:pt modelId="{E16D4CCA-7F52-46DC-891A-8FD9C598BED9}" type="sibTrans" cxnId="{BAACAFE9-0F5B-4CE8-B0F2-B66A2F6FD368}">
      <dgm:prSet/>
      <dgm:spPr/>
      <dgm:t>
        <a:bodyPr/>
        <a:lstStyle/>
        <a:p>
          <a:endParaRPr lang="fr-FR" sz="1600">
            <a:latin typeface="Tw Cen MT" panose="020B0602020104020603" pitchFamily="34" charset="0"/>
          </a:endParaRPr>
        </a:p>
      </dgm:t>
    </dgm:pt>
    <dgm:pt modelId="{7072DE4E-E778-4E21-8FFF-D8FBA06408A3}">
      <dgm:prSet phldrT="[Texte]" custT="1"/>
      <dgm:spPr/>
      <dgm:t>
        <a:bodyPr/>
        <a:lstStyle/>
        <a:p>
          <a:r>
            <a:rPr lang="fr-F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 pitchFamily="34" charset="0"/>
              <a:ea typeface="+mn-ea"/>
              <a:cs typeface="+mn-cs"/>
            </a:rPr>
            <a:t>Tags</a:t>
          </a:r>
        </a:p>
      </dgm:t>
    </dgm:pt>
    <dgm:pt modelId="{378764D1-0AC7-4E57-891F-C8CE90FF03DC}" type="parTrans" cxnId="{8CC6404E-B8F4-4B4B-8039-C30AB6EBA26F}">
      <dgm:prSet/>
      <dgm:spPr/>
      <dgm:t>
        <a:bodyPr/>
        <a:lstStyle/>
        <a:p>
          <a:endParaRPr lang="fr-FR" sz="1600">
            <a:latin typeface="Tw Cen MT" panose="020B0602020104020603" pitchFamily="34" charset="0"/>
          </a:endParaRPr>
        </a:p>
      </dgm:t>
    </dgm:pt>
    <dgm:pt modelId="{0DF103C8-A9C3-4E0C-8E8A-E9662AD8673C}" type="sibTrans" cxnId="{8CC6404E-B8F4-4B4B-8039-C30AB6EBA26F}">
      <dgm:prSet/>
      <dgm:spPr/>
      <dgm:t>
        <a:bodyPr/>
        <a:lstStyle/>
        <a:p>
          <a:endParaRPr lang="fr-FR" sz="1600">
            <a:latin typeface="Tw Cen MT" panose="020B0602020104020603" pitchFamily="34" charset="0"/>
          </a:endParaRPr>
        </a:p>
      </dgm:t>
    </dgm:pt>
    <dgm:pt modelId="{FDBF4848-34D1-445D-B520-8EC9A06D75F3}">
      <dgm:prSet custT="1"/>
      <dgm:spPr/>
      <dgm:t>
        <a:bodyPr/>
        <a:lstStyle/>
        <a:p>
          <a:r>
            <a:rPr lang="fr-F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 pitchFamily="34" charset="0"/>
              <a:ea typeface="+mn-ea"/>
              <a:cs typeface="+mn-cs"/>
            </a:rPr>
            <a:t>Données diverses</a:t>
          </a:r>
        </a:p>
      </dgm:t>
    </dgm:pt>
    <dgm:pt modelId="{21CA46A0-34CE-47E8-B6F7-297F8CDF9E14}" type="parTrans" cxnId="{71FEF464-4439-42AD-9D8F-2E68305112C7}">
      <dgm:prSet/>
      <dgm:spPr/>
      <dgm:t>
        <a:bodyPr/>
        <a:lstStyle/>
        <a:p>
          <a:endParaRPr lang="fr-FR" sz="1600"/>
        </a:p>
      </dgm:t>
    </dgm:pt>
    <dgm:pt modelId="{8862347D-FAA3-4F1F-B05B-C4E1698CF9CF}" type="sibTrans" cxnId="{71FEF464-4439-42AD-9D8F-2E68305112C7}">
      <dgm:prSet/>
      <dgm:spPr/>
      <dgm:t>
        <a:bodyPr/>
        <a:lstStyle/>
        <a:p>
          <a:endParaRPr lang="fr-FR" sz="1600"/>
        </a:p>
      </dgm:t>
    </dgm:pt>
    <dgm:pt modelId="{13340C05-998B-487C-9595-DAC4B131F283}">
      <dgm:prSet custT="1"/>
      <dgm:spPr/>
      <dgm:t>
        <a:bodyPr/>
        <a:lstStyle/>
        <a:p>
          <a:r>
            <a:rPr lang="fr-F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 pitchFamily="34" charset="0"/>
              <a:ea typeface="+mn-ea"/>
              <a:cs typeface="+mn-cs"/>
            </a:rPr>
            <a:t>Informations</a:t>
          </a:r>
          <a:r>
            <a:rPr lang="fr-FR" sz="1600" kern="1200" dirty="0"/>
            <a:t> </a:t>
          </a:r>
          <a:r>
            <a:rPr lang="fr-F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 pitchFamily="34" charset="0"/>
              <a:ea typeface="+mn-ea"/>
              <a:cs typeface="+mn-cs"/>
            </a:rPr>
            <a:t>nutritionnelles</a:t>
          </a:r>
        </a:p>
      </dgm:t>
    </dgm:pt>
    <dgm:pt modelId="{76C446B7-EDE0-4A2D-9498-1E53169A8549}" type="parTrans" cxnId="{D5562603-ACD5-46FD-A408-1BDD1616D634}">
      <dgm:prSet/>
      <dgm:spPr/>
      <dgm:t>
        <a:bodyPr/>
        <a:lstStyle/>
        <a:p>
          <a:endParaRPr lang="fr-FR" sz="1600"/>
        </a:p>
      </dgm:t>
    </dgm:pt>
    <dgm:pt modelId="{72A67771-E74D-4976-BFC6-B69E16BCA0DD}" type="sibTrans" cxnId="{D5562603-ACD5-46FD-A408-1BDD1616D634}">
      <dgm:prSet/>
      <dgm:spPr/>
      <dgm:t>
        <a:bodyPr/>
        <a:lstStyle/>
        <a:p>
          <a:endParaRPr lang="fr-FR" sz="1600"/>
        </a:p>
      </dgm:t>
    </dgm:pt>
    <dgm:pt modelId="{A679F493-0936-4846-885D-BA5322CA1725}">
      <dgm:prSet custT="1"/>
      <dgm:spPr/>
      <dgm:t>
        <a:bodyPr/>
        <a:lstStyle/>
        <a:p>
          <a:r>
            <a:rPr lang="fr-F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 pitchFamily="34" charset="0"/>
              <a:ea typeface="+mn-ea"/>
              <a:cs typeface="+mn-cs"/>
            </a:rPr>
            <a:t>Ingrédients</a:t>
          </a:r>
        </a:p>
      </dgm:t>
    </dgm:pt>
    <dgm:pt modelId="{9FD438AD-61C5-4B7C-858B-2DD1F0EC7E20}" type="parTrans" cxnId="{D847DF5E-A1E6-4CF5-997E-C33AE6DB0270}">
      <dgm:prSet/>
      <dgm:spPr/>
      <dgm:t>
        <a:bodyPr/>
        <a:lstStyle/>
        <a:p>
          <a:endParaRPr lang="fr-FR" sz="1600"/>
        </a:p>
      </dgm:t>
    </dgm:pt>
    <dgm:pt modelId="{7CE344B2-4571-4F85-8473-35995ED95606}" type="sibTrans" cxnId="{D847DF5E-A1E6-4CF5-997E-C33AE6DB0270}">
      <dgm:prSet/>
      <dgm:spPr/>
      <dgm:t>
        <a:bodyPr/>
        <a:lstStyle/>
        <a:p>
          <a:endParaRPr lang="fr-FR" sz="1600"/>
        </a:p>
      </dgm:t>
    </dgm:pt>
    <dgm:pt modelId="{F9D34372-0C99-425F-AFB0-52CAC481C5A7}" type="pres">
      <dgm:prSet presAssocID="{27A5A0CF-AE37-4290-B4F0-39A2382C8BC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049FD53-CF90-443A-A60D-04D2B8437273}" type="pres">
      <dgm:prSet presAssocID="{8A0C10D9-3C68-4154-AF67-742D455F9844}" presName="root" presStyleCnt="0"/>
      <dgm:spPr/>
    </dgm:pt>
    <dgm:pt modelId="{533C9BEB-1190-4D2F-9CEA-9FCFB9CA8C70}" type="pres">
      <dgm:prSet presAssocID="{8A0C10D9-3C68-4154-AF67-742D455F9844}" presName="rootComposite" presStyleCnt="0"/>
      <dgm:spPr/>
    </dgm:pt>
    <dgm:pt modelId="{576D74F1-02B2-4CC6-BF70-AA14EA938618}" type="pres">
      <dgm:prSet presAssocID="{8A0C10D9-3C68-4154-AF67-742D455F9844}" presName="rootText" presStyleLbl="node1" presStyleIdx="0" presStyleCnt="1" custScaleX="182642"/>
      <dgm:spPr/>
    </dgm:pt>
    <dgm:pt modelId="{BEBBFF39-938B-4371-B7A8-16208A602BFE}" type="pres">
      <dgm:prSet presAssocID="{8A0C10D9-3C68-4154-AF67-742D455F9844}" presName="rootConnector" presStyleLbl="node1" presStyleIdx="0" presStyleCnt="1"/>
      <dgm:spPr/>
    </dgm:pt>
    <dgm:pt modelId="{7854D954-9B14-4514-8055-CF481038EA22}" type="pres">
      <dgm:prSet presAssocID="{8A0C10D9-3C68-4154-AF67-742D455F9844}" presName="childShape" presStyleCnt="0"/>
      <dgm:spPr/>
    </dgm:pt>
    <dgm:pt modelId="{95E632CF-FEDC-4260-BDC5-E61DB14D9BFA}" type="pres">
      <dgm:prSet presAssocID="{C0AF4484-226E-4928-9A76-4581EA67C25C}" presName="Name13" presStyleLbl="parChTrans1D2" presStyleIdx="0" presStyleCnt="5"/>
      <dgm:spPr/>
    </dgm:pt>
    <dgm:pt modelId="{06227D0F-5C05-475B-B591-D3654D5AA44A}" type="pres">
      <dgm:prSet presAssocID="{C8B243D0-9C1D-4C22-A7A1-6E7F11D6B36F}" presName="childText" presStyleLbl="bgAcc1" presStyleIdx="0" presStyleCnt="5" custScaleX="186255">
        <dgm:presLayoutVars>
          <dgm:bulletEnabled val="1"/>
        </dgm:presLayoutVars>
      </dgm:prSet>
      <dgm:spPr/>
    </dgm:pt>
    <dgm:pt modelId="{EF39F76F-6F88-4F2F-8ADD-C2B5CC38FE18}" type="pres">
      <dgm:prSet presAssocID="{378764D1-0AC7-4E57-891F-C8CE90FF03DC}" presName="Name13" presStyleLbl="parChTrans1D2" presStyleIdx="1" presStyleCnt="5"/>
      <dgm:spPr/>
    </dgm:pt>
    <dgm:pt modelId="{606481C6-9D37-48CA-A00C-2ED116743930}" type="pres">
      <dgm:prSet presAssocID="{7072DE4E-E778-4E21-8FFF-D8FBA06408A3}" presName="childText" presStyleLbl="bgAcc1" presStyleIdx="1" presStyleCnt="5">
        <dgm:presLayoutVars>
          <dgm:bulletEnabled val="1"/>
        </dgm:presLayoutVars>
      </dgm:prSet>
      <dgm:spPr/>
    </dgm:pt>
    <dgm:pt modelId="{3AD2AF18-0469-4CE2-9858-9EB17173F47B}" type="pres">
      <dgm:prSet presAssocID="{9FD438AD-61C5-4B7C-858B-2DD1F0EC7E20}" presName="Name13" presStyleLbl="parChTrans1D2" presStyleIdx="2" presStyleCnt="5"/>
      <dgm:spPr/>
    </dgm:pt>
    <dgm:pt modelId="{5EB8140B-B3EF-4BF6-8B00-D6156E0839A4}" type="pres">
      <dgm:prSet presAssocID="{A679F493-0936-4846-885D-BA5322CA1725}" presName="childText" presStyleLbl="bgAcc1" presStyleIdx="2" presStyleCnt="5" custScaleX="162770">
        <dgm:presLayoutVars>
          <dgm:bulletEnabled val="1"/>
        </dgm:presLayoutVars>
      </dgm:prSet>
      <dgm:spPr/>
    </dgm:pt>
    <dgm:pt modelId="{79F03243-6647-4370-BF0E-1D3B40069EE8}" type="pres">
      <dgm:prSet presAssocID="{21CA46A0-34CE-47E8-B6F7-297F8CDF9E14}" presName="Name13" presStyleLbl="parChTrans1D2" presStyleIdx="3" presStyleCnt="5"/>
      <dgm:spPr/>
    </dgm:pt>
    <dgm:pt modelId="{7AE22814-148A-4661-8F98-1BE026877346}" type="pres">
      <dgm:prSet presAssocID="{FDBF4848-34D1-445D-B520-8EC9A06D75F3}" presName="childText" presStyleLbl="bgAcc1" presStyleIdx="3" presStyleCnt="5" custScaleX="210199">
        <dgm:presLayoutVars>
          <dgm:bulletEnabled val="1"/>
        </dgm:presLayoutVars>
      </dgm:prSet>
      <dgm:spPr/>
    </dgm:pt>
    <dgm:pt modelId="{871D58B9-F38B-4D3C-8650-78376FD789E9}" type="pres">
      <dgm:prSet presAssocID="{76C446B7-EDE0-4A2D-9498-1E53169A8549}" presName="Name13" presStyleLbl="parChTrans1D2" presStyleIdx="4" presStyleCnt="5"/>
      <dgm:spPr/>
    </dgm:pt>
    <dgm:pt modelId="{594268F7-16F0-4569-9D34-A1708E4115D9}" type="pres">
      <dgm:prSet presAssocID="{13340C05-998B-487C-9595-DAC4B131F283}" presName="childText" presStyleLbl="bgAcc1" presStyleIdx="4" presStyleCnt="5" custScaleX="328973">
        <dgm:presLayoutVars>
          <dgm:bulletEnabled val="1"/>
        </dgm:presLayoutVars>
      </dgm:prSet>
      <dgm:spPr/>
    </dgm:pt>
  </dgm:ptLst>
  <dgm:cxnLst>
    <dgm:cxn modelId="{D5562603-ACD5-46FD-A408-1BDD1616D634}" srcId="{8A0C10D9-3C68-4154-AF67-742D455F9844}" destId="{13340C05-998B-487C-9595-DAC4B131F283}" srcOrd="4" destOrd="0" parTransId="{76C446B7-EDE0-4A2D-9498-1E53169A8549}" sibTransId="{72A67771-E74D-4976-BFC6-B69E16BCA0DD}"/>
    <dgm:cxn modelId="{B4FB390D-FB83-4445-AA65-D32FBDB498C0}" type="presOf" srcId="{C0AF4484-226E-4928-9A76-4581EA67C25C}" destId="{95E632CF-FEDC-4260-BDC5-E61DB14D9BFA}" srcOrd="0" destOrd="0" presId="urn:microsoft.com/office/officeart/2005/8/layout/hierarchy3"/>
    <dgm:cxn modelId="{264E0811-7586-44B0-BB5B-54624FCE7B5F}" type="presOf" srcId="{76C446B7-EDE0-4A2D-9498-1E53169A8549}" destId="{871D58B9-F38B-4D3C-8650-78376FD789E9}" srcOrd="0" destOrd="0" presId="urn:microsoft.com/office/officeart/2005/8/layout/hierarchy3"/>
    <dgm:cxn modelId="{C7DD0024-3C53-4558-BEAE-3A61008F2F8B}" srcId="{27A5A0CF-AE37-4290-B4F0-39A2382C8BCC}" destId="{8A0C10D9-3C68-4154-AF67-742D455F9844}" srcOrd="0" destOrd="0" parTransId="{78961F15-6C41-4732-B683-DBB36282F7B0}" sibTransId="{446F0E59-A8C3-47EF-BD97-B4E439C8D851}"/>
    <dgm:cxn modelId="{A911282C-603B-40B0-A4C0-196EC2532488}" type="presOf" srcId="{9FD438AD-61C5-4B7C-858B-2DD1F0EC7E20}" destId="{3AD2AF18-0469-4CE2-9858-9EB17173F47B}" srcOrd="0" destOrd="0" presId="urn:microsoft.com/office/officeart/2005/8/layout/hierarchy3"/>
    <dgm:cxn modelId="{DD95272D-B558-4BCC-B901-B9A796833E00}" type="presOf" srcId="{13340C05-998B-487C-9595-DAC4B131F283}" destId="{594268F7-16F0-4569-9D34-A1708E4115D9}" srcOrd="0" destOrd="0" presId="urn:microsoft.com/office/officeart/2005/8/layout/hierarchy3"/>
    <dgm:cxn modelId="{C6DCDF2D-61A8-4A37-9382-C39575462AB0}" type="presOf" srcId="{FDBF4848-34D1-445D-B520-8EC9A06D75F3}" destId="{7AE22814-148A-4661-8F98-1BE026877346}" srcOrd="0" destOrd="0" presId="urn:microsoft.com/office/officeart/2005/8/layout/hierarchy3"/>
    <dgm:cxn modelId="{D847DF5E-A1E6-4CF5-997E-C33AE6DB0270}" srcId="{8A0C10D9-3C68-4154-AF67-742D455F9844}" destId="{A679F493-0936-4846-885D-BA5322CA1725}" srcOrd="2" destOrd="0" parTransId="{9FD438AD-61C5-4B7C-858B-2DD1F0EC7E20}" sibTransId="{7CE344B2-4571-4F85-8473-35995ED95606}"/>
    <dgm:cxn modelId="{71FEF464-4439-42AD-9D8F-2E68305112C7}" srcId="{8A0C10D9-3C68-4154-AF67-742D455F9844}" destId="{FDBF4848-34D1-445D-B520-8EC9A06D75F3}" srcOrd="3" destOrd="0" parTransId="{21CA46A0-34CE-47E8-B6F7-297F8CDF9E14}" sibTransId="{8862347D-FAA3-4F1F-B05B-C4E1698CF9CF}"/>
    <dgm:cxn modelId="{6295146B-D7E2-48B4-B0F1-659EB912DED2}" type="presOf" srcId="{8A0C10D9-3C68-4154-AF67-742D455F9844}" destId="{576D74F1-02B2-4CC6-BF70-AA14EA938618}" srcOrd="0" destOrd="0" presId="urn:microsoft.com/office/officeart/2005/8/layout/hierarchy3"/>
    <dgm:cxn modelId="{8CC6404E-B8F4-4B4B-8039-C30AB6EBA26F}" srcId="{8A0C10D9-3C68-4154-AF67-742D455F9844}" destId="{7072DE4E-E778-4E21-8FFF-D8FBA06408A3}" srcOrd="1" destOrd="0" parTransId="{378764D1-0AC7-4E57-891F-C8CE90FF03DC}" sibTransId="{0DF103C8-A9C3-4E0C-8E8A-E9662AD8673C}"/>
    <dgm:cxn modelId="{84D94976-973D-4905-B161-F0A27AEE25C5}" type="presOf" srcId="{378764D1-0AC7-4E57-891F-C8CE90FF03DC}" destId="{EF39F76F-6F88-4F2F-8ADD-C2B5CC38FE18}" srcOrd="0" destOrd="0" presId="urn:microsoft.com/office/officeart/2005/8/layout/hierarchy3"/>
    <dgm:cxn modelId="{644CFF9E-269B-48B6-94D3-D076B82F299A}" type="presOf" srcId="{A679F493-0936-4846-885D-BA5322CA1725}" destId="{5EB8140B-B3EF-4BF6-8B00-D6156E0839A4}" srcOrd="0" destOrd="0" presId="urn:microsoft.com/office/officeart/2005/8/layout/hierarchy3"/>
    <dgm:cxn modelId="{AD3326A5-1359-4D31-A713-F192BCEEBB4B}" type="presOf" srcId="{21CA46A0-34CE-47E8-B6F7-297F8CDF9E14}" destId="{79F03243-6647-4370-BF0E-1D3B40069EE8}" srcOrd="0" destOrd="0" presId="urn:microsoft.com/office/officeart/2005/8/layout/hierarchy3"/>
    <dgm:cxn modelId="{F6F74CAC-02D6-48BB-9A64-FB8AE5CD0955}" type="presOf" srcId="{8A0C10D9-3C68-4154-AF67-742D455F9844}" destId="{BEBBFF39-938B-4371-B7A8-16208A602BFE}" srcOrd="1" destOrd="0" presId="urn:microsoft.com/office/officeart/2005/8/layout/hierarchy3"/>
    <dgm:cxn modelId="{4520C5BE-4C44-47D9-8774-30D9E07BE643}" type="presOf" srcId="{C8B243D0-9C1D-4C22-A7A1-6E7F11D6B36F}" destId="{06227D0F-5C05-475B-B591-D3654D5AA44A}" srcOrd="0" destOrd="0" presId="urn:microsoft.com/office/officeart/2005/8/layout/hierarchy3"/>
    <dgm:cxn modelId="{BAACAFE9-0F5B-4CE8-B0F2-B66A2F6FD368}" srcId="{8A0C10D9-3C68-4154-AF67-742D455F9844}" destId="{C8B243D0-9C1D-4C22-A7A1-6E7F11D6B36F}" srcOrd="0" destOrd="0" parTransId="{C0AF4484-226E-4928-9A76-4581EA67C25C}" sibTransId="{E16D4CCA-7F52-46DC-891A-8FD9C598BED9}"/>
    <dgm:cxn modelId="{A8A854F3-E709-4236-9765-EDB67AE06182}" type="presOf" srcId="{7072DE4E-E778-4E21-8FFF-D8FBA06408A3}" destId="{606481C6-9D37-48CA-A00C-2ED116743930}" srcOrd="0" destOrd="0" presId="urn:microsoft.com/office/officeart/2005/8/layout/hierarchy3"/>
    <dgm:cxn modelId="{50D365FA-F3EC-4F53-B8B2-616496F5A7B9}" type="presOf" srcId="{27A5A0CF-AE37-4290-B4F0-39A2382C8BCC}" destId="{F9D34372-0C99-425F-AFB0-52CAC481C5A7}" srcOrd="0" destOrd="0" presId="urn:microsoft.com/office/officeart/2005/8/layout/hierarchy3"/>
    <dgm:cxn modelId="{A64A316A-2D56-479E-ABC2-D1C11984DC44}" type="presParOf" srcId="{F9D34372-0C99-425F-AFB0-52CAC481C5A7}" destId="{A049FD53-CF90-443A-A60D-04D2B8437273}" srcOrd="0" destOrd="0" presId="urn:microsoft.com/office/officeart/2005/8/layout/hierarchy3"/>
    <dgm:cxn modelId="{22E27573-B8D5-4DE4-84CF-4EEACB01F583}" type="presParOf" srcId="{A049FD53-CF90-443A-A60D-04D2B8437273}" destId="{533C9BEB-1190-4D2F-9CEA-9FCFB9CA8C70}" srcOrd="0" destOrd="0" presId="urn:microsoft.com/office/officeart/2005/8/layout/hierarchy3"/>
    <dgm:cxn modelId="{3FC48A2F-2E67-4968-8051-27E2CBECF162}" type="presParOf" srcId="{533C9BEB-1190-4D2F-9CEA-9FCFB9CA8C70}" destId="{576D74F1-02B2-4CC6-BF70-AA14EA938618}" srcOrd="0" destOrd="0" presId="urn:microsoft.com/office/officeart/2005/8/layout/hierarchy3"/>
    <dgm:cxn modelId="{A093BF09-4E63-4ED2-93BE-27BED0BA0724}" type="presParOf" srcId="{533C9BEB-1190-4D2F-9CEA-9FCFB9CA8C70}" destId="{BEBBFF39-938B-4371-B7A8-16208A602BFE}" srcOrd="1" destOrd="0" presId="urn:microsoft.com/office/officeart/2005/8/layout/hierarchy3"/>
    <dgm:cxn modelId="{D010BAE8-9123-4000-B9DA-4AD127876074}" type="presParOf" srcId="{A049FD53-CF90-443A-A60D-04D2B8437273}" destId="{7854D954-9B14-4514-8055-CF481038EA22}" srcOrd="1" destOrd="0" presId="urn:microsoft.com/office/officeart/2005/8/layout/hierarchy3"/>
    <dgm:cxn modelId="{B9E9F6F3-F14C-4DC2-B573-70DE9DB47D96}" type="presParOf" srcId="{7854D954-9B14-4514-8055-CF481038EA22}" destId="{95E632CF-FEDC-4260-BDC5-E61DB14D9BFA}" srcOrd="0" destOrd="0" presId="urn:microsoft.com/office/officeart/2005/8/layout/hierarchy3"/>
    <dgm:cxn modelId="{E1F64A48-2B91-4B18-999E-148B9C95EEAC}" type="presParOf" srcId="{7854D954-9B14-4514-8055-CF481038EA22}" destId="{06227D0F-5C05-475B-B591-D3654D5AA44A}" srcOrd="1" destOrd="0" presId="urn:microsoft.com/office/officeart/2005/8/layout/hierarchy3"/>
    <dgm:cxn modelId="{7E61FBC0-5E13-4917-AEDB-1F08D4602BC8}" type="presParOf" srcId="{7854D954-9B14-4514-8055-CF481038EA22}" destId="{EF39F76F-6F88-4F2F-8ADD-C2B5CC38FE18}" srcOrd="2" destOrd="0" presId="urn:microsoft.com/office/officeart/2005/8/layout/hierarchy3"/>
    <dgm:cxn modelId="{1C4E44E3-64C6-4E2F-9148-D76D338BC6E3}" type="presParOf" srcId="{7854D954-9B14-4514-8055-CF481038EA22}" destId="{606481C6-9D37-48CA-A00C-2ED116743930}" srcOrd="3" destOrd="0" presId="urn:microsoft.com/office/officeart/2005/8/layout/hierarchy3"/>
    <dgm:cxn modelId="{57FB063C-9D7F-4F9F-BE31-C1141F090E1A}" type="presParOf" srcId="{7854D954-9B14-4514-8055-CF481038EA22}" destId="{3AD2AF18-0469-4CE2-9858-9EB17173F47B}" srcOrd="4" destOrd="0" presId="urn:microsoft.com/office/officeart/2005/8/layout/hierarchy3"/>
    <dgm:cxn modelId="{A85595CF-1A9A-41FD-8155-8D9C9AB38F8D}" type="presParOf" srcId="{7854D954-9B14-4514-8055-CF481038EA22}" destId="{5EB8140B-B3EF-4BF6-8B00-D6156E0839A4}" srcOrd="5" destOrd="0" presId="urn:microsoft.com/office/officeart/2005/8/layout/hierarchy3"/>
    <dgm:cxn modelId="{F46EF92C-CC5C-4209-817B-6C14920E20D5}" type="presParOf" srcId="{7854D954-9B14-4514-8055-CF481038EA22}" destId="{79F03243-6647-4370-BF0E-1D3B40069EE8}" srcOrd="6" destOrd="0" presId="urn:microsoft.com/office/officeart/2005/8/layout/hierarchy3"/>
    <dgm:cxn modelId="{97F90D99-B4AF-41DC-896B-134072B32DB3}" type="presParOf" srcId="{7854D954-9B14-4514-8055-CF481038EA22}" destId="{7AE22814-148A-4661-8F98-1BE026877346}" srcOrd="7" destOrd="0" presId="urn:microsoft.com/office/officeart/2005/8/layout/hierarchy3"/>
    <dgm:cxn modelId="{28DCA338-7E90-46FF-8153-4EF0861A1A98}" type="presParOf" srcId="{7854D954-9B14-4514-8055-CF481038EA22}" destId="{871D58B9-F38B-4D3C-8650-78376FD789E9}" srcOrd="8" destOrd="0" presId="urn:microsoft.com/office/officeart/2005/8/layout/hierarchy3"/>
    <dgm:cxn modelId="{F481FD1E-BB54-4CB1-BBBD-D3086941D5D3}" type="presParOf" srcId="{7854D954-9B14-4514-8055-CF481038EA22}" destId="{594268F7-16F0-4569-9D34-A1708E4115D9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E26B4-B683-4746-AA72-CFC758BBD0C7}">
      <dsp:nvSpPr>
        <dsp:cNvPr id="0" name=""/>
        <dsp:cNvSpPr/>
      </dsp:nvSpPr>
      <dsp:spPr>
        <a:xfrm>
          <a:off x="2966719" y="2924736"/>
          <a:ext cx="2194560" cy="21945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latin typeface="Tw Cen MT" panose="020B0602020104020603" pitchFamily="34" charset="0"/>
            </a:rPr>
            <a:t>Leucinose</a:t>
          </a:r>
        </a:p>
      </dsp:txBody>
      <dsp:txXfrm>
        <a:off x="3288105" y="3246122"/>
        <a:ext cx="1551788" cy="1551788"/>
      </dsp:txXfrm>
    </dsp:sp>
    <dsp:sp modelId="{1EDF7CD7-480F-4571-9354-32FC9B4D1656}">
      <dsp:nvSpPr>
        <dsp:cNvPr id="0" name=""/>
        <dsp:cNvSpPr/>
      </dsp:nvSpPr>
      <dsp:spPr>
        <a:xfrm rot="11729088">
          <a:off x="1008849" y="3129501"/>
          <a:ext cx="1924679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496FB-3299-41C4-B132-E648590A2C03}">
      <dsp:nvSpPr>
        <dsp:cNvPr id="0" name=""/>
        <dsp:cNvSpPr/>
      </dsp:nvSpPr>
      <dsp:spPr>
        <a:xfrm>
          <a:off x="1365" y="2351365"/>
          <a:ext cx="2084832" cy="16678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Tw Cen MT" panose="020B0602020104020603" pitchFamily="34" charset="0"/>
            </a:rPr>
            <a:t>Sans additifs « toxiques »</a:t>
          </a:r>
        </a:p>
      </dsp:txBody>
      <dsp:txXfrm>
        <a:off x="50215" y="2400215"/>
        <a:ext cx="1987132" cy="1570165"/>
      </dsp:txXfrm>
    </dsp:sp>
    <dsp:sp modelId="{11CF5F89-3334-4336-800F-9E8D4357B403}">
      <dsp:nvSpPr>
        <dsp:cNvPr id="0" name=""/>
        <dsp:cNvSpPr/>
      </dsp:nvSpPr>
      <dsp:spPr>
        <a:xfrm rot="14712655">
          <a:off x="2178870" y="1729284"/>
          <a:ext cx="1941391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39A3E-59CF-437F-A909-D66DB4479AFD}">
      <dsp:nvSpPr>
        <dsp:cNvPr id="0" name=""/>
        <dsp:cNvSpPr/>
      </dsp:nvSpPr>
      <dsp:spPr>
        <a:xfrm>
          <a:off x="1700157" y="326823"/>
          <a:ext cx="2084832" cy="1667865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latin typeface="Tw Cen MT" panose="020B0602020104020603" pitchFamily="34" charset="0"/>
            </a:rPr>
            <a:t>Hypoprotéinée</a:t>
          </a:r>
        </a:p>
      </dsp:txBody>
      <dsp:txXfrm>
        <a:off x="1749007" y="375673"/>
        <a:ext cx="1987132" cy="1570165"/>
      </dsp:txXfrm>
    </dsp:sp>
    <dsp:sp modelId="{F93FECC3-3401-4622-8E2F-A075C6E216BE}">
      <dsp:nvSpPr>
        <dsp:cNvPr id="0" name=""/>
        <dsp:cNvSpPr/>
      </dsp:nvSpPr>
      <dsp:spPr>
        <a:xfrm rot="17687345">
          <a:off x="4007737" y="1729284"/>
          <a:ext cx="1941391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C0A4B-2D6C-4290-9902-B4CE2F7FC1BD}">
      <dsp:nvSpPr>
        <dsp:cNvPr id="0" name=""/>
        <dsp:cNvSpPr/>
      </dsp:nvSpPr>
      <dsp:spPr>
        <a:xfrm>
          <a:off x="4343010" y="326823"/>
          <a:ext cx="2084832" cy="1667865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latin typeface="Tw Cen MT" panose="020B0602020104020603" pitchFamily="34" charset="0"/>
            </a:rPr>
            <a:t>Saine : meilleure note possible du nutriscore </a:t>
          </a:r>
        </a:p>
      </dsp:txBody>
      <dsp:txXfrm>
        <a:off x="4391860" y="375673"/>
        <a:ext cx="1987132" cy="1570165"/>
      </dsp:txXfrm>
    </dsp:sp>
    <dsp:sp modelId="{CE499536-EA12-444D-B7E0-3B9EE1E9BFC6}">
      <dsp:nvSpPr>
        <dsp:cNvPr id="0" name=""/>
        <dsp:cNvSpPr/>
      </dsp:nvSpPr>
      <dsp:spPr>
        <a:xfrm rot="20670912">
          <a:off x="5194470" y="3129501"/>
          <a:ext cx="1924679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28462-300E-42C9-8CAC-55C83163DF11}">
      <dsp:nvSpPr>
        <dsp:cNvPr id="0" name=""/>
        <dsp:cNvSpPr/>
      </dsp:nvSpPr>
      <dsp:spPr>
        <a:xfrm>
          <a:off x="6041802" y="2351365"/>
          <a:ext cx="2084832" cy="166786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Tw Cen MT" panose="020B0602020104020603" pitchFamily="34" charset="0"/>
            </a:rPr>
            <a:t>Non ou peu transformée : meilleur note NOVA | SIGA</a:t>
          </a:r>
        </a:p>
      </dsp:txBody>
      <dsp:txXfrm>
        <a:off x="6090652" y="2400215"/>
        <a:ext cx="1987132" cy="1570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D74F1-02B2-4CC6-BF70-AA14EA938618}">
      <dsp:nvSpPr>
        <dsp:cNvPr id="0" name=""/>
        <dsp:cNvSpPr/>
      </dsp:nvSpPr>
      <dsp:spPr>
        <a:xfrm>
          <a:off x="662266" y="1207"/>
          <a:ext cx="2098355" cy="574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Tw Cen MT" panose="020B0602020104020603" pitchFamily="34" charset="0"/>
            </a:rPr>
            <a:t>Repartie en 5 sections</a:t>
          </a:r>
        </a:p>
      </dsp:txBody>
      <dsp:txXfrm>
        <a:off x="679091" y="18032"/>
        <a:ext cx="2064705" cy="540794"/>
      </dsp:txXfrm>
    </dsp:sp>
    <dsp:sp modelId="{95E632CF-FEDC-4260-BDC5-E61DB14D9BFA}">
      <dsp:nvSpPr>
        <dsp:cNvPr id="0" name=""/>
        <dsp:cNvSpPr/>
      </dsp:nvSpPr>
      <dsp:spPr>
        <a:xfrm>
          <a:off x="872102" y="575652"/>
          <a:ext cx="209835" cy="430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833"/>
              </a:lnTo>
              <a:lnTo>
                <a:pt x="209835" y="4308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27D0F-5C05-475B-B591-D3654D5AA44A}">
      <dsp:nvSpPr>
        <dsp:cNvPr id="0" name=""/>
        <dsp:cNvSpPr/>
      </dsp:nvSpPr>
      <dsp:spPr>
        <a:xfrm>
          <a:off x="1081937" y="719263"/>
          <a:ext cx="1711891" cy="574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Tw Cen MT" panose="020B0602020104020603" pitchFamily="34" charset="0"/>
            </a:rPr>
            <a:t>Généralités</a:t>
          </a:r>
        </a:p>
      </dsp:txBody>
      <dsp:txXfrm>
        <a:off x="1098762" y="736088"/>
        <a:ext cx="1678241" cy="540794"/>
      </dsp:txXfrm>
    </dsp:sp>
    <dsp:sp modelId="{EF39F76F-6F88-4F2F-8ADD-C2B5CC38FE18}">
      <dsp:nvSpPr>
        <dsp:cNvPr id="0" name=""/>
        <dsp:cNvSpPr/>
      </dsp:nvSpPr>
      <dsp:spPr>
        <a:xfrm>
          <a:off x="872102" y="575652"/>
          <a:ext cx="209835" cy="1148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889"/>
              </a:lnTo>
              <a:lnTo>
                <a:pt x="209835" y="11488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6481C6-9D37-48CA-A00C-2ED116743930}">
      <dsp:nvSpPr>
        <dsp:cNvPr id="0" name=""/>
        <dsp:cNvSpPr/>
      </dsp:nvSpPr>
      <dsp:spPr>
        <a:xfrm>
          <a:off x="1081937" y="1437319"/>
          <a:ext cx="919111" cy="574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 pitchFamily="34" charset="0"/>
              <a:ea typeface="+mn-ea"/>
              <a:cs typeface="+mn-cs"/>
            </a:rPr>
            <a:t>Tags</a:t>
          </a:r>
        </a:p>
      </dsp:txBody>
      <dsp:txXfrm>
        <a:off x="1098762" y="1454144"/>
        <a:ext cx="885461" cy="540794"/>
      </dsp:txXfrm>
    </dsp:sp>
    <dsp:sp modelId="{3AD2AF18-0469-4CE2-9858-9EB17173F47B}">
      <dsp:nvSpPr>
        <dsp:cNvPr id="0" name=""/>
        <dsp:cNvSpPr/>
      </dsp:nvSpPr>
      <dsp:spPr>
        <a:xfrm>
          <a:off x="872102" y="575652"/>
          <a:ext cx="209835" cy="18669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45"/>
              </a:lnTo>
              <a:lnTo>
                <a:pt x="209835" y="18669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B8140B-B3EF-4BF6-8B00-D6156E0839A4}">
      <dsp:nvSpPr>
        <dsp:cNvPr id="0" name=""/>
        <dsp:cNvSpPr/>
      </dsp:nvSpPr>
      <dsp:spPr>
        <a:xfrm>
          <a:off x="1081937" y="2155375"/>
          <a:ext cx="1496038" cy="574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 pitchFamily="34" charset="0"/>
              <a:ea typeface="+mn-ea"/>
              <a:cs typeface="+mn-cs"/>
            </a:rPr>
            <a:t>Ingrédients</a:t>
          </a:r>
        </a:p>
      </dsp:txBody>
      <dsp:txXfrm>
        <a:off x="1098762" y="2172200"/>
        <a:ext cx="1462388" cy="540794"/>
      </dsp:txXfrm>
    </dsp:sp>
    <dsp:sp modelId="{79F03243-6647-4370-BF0E-1D3B40069EE8}">
      <dsp:nvSpPr>
        <dsp:cNvPr id="0" name=""/>
        <dsp:cNvSpPr/>
      </dsp:nvSpPr>
      <dsp:spPr>
        <a:xfrm>
          <a:off x="872102" y="575652"/>
          <a:ext cx="209835" cy="2585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85001"/>
              </a:lnTo>
              <a:lnTo>
                <a:pt x="209835" y="25850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E22814-148A-4661-8F98-1BE026877346}">
      <dsp:nvSpPr>
        <dsp:cNvPr id="0" name=""/>
        <dsp:cNvSpPr/>
      </dsp:nvSpPr>
      <dsp:spPr>
        <a:xfrm>
          <a:off x="1081937" y="2873431"/>
          <a:ext cx="1931963" cy="574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 pitchFamily="34" charset="0"/>
              <a:ea typeface="+mn-ea"/>
              <a:cs typeface="+mn-cs"/>
            </a:rPr>
            <a:t>Données diverses</a:t>
          </a:r>
        </a:p>
      </dsp:txBody>
      <dsp:txXfrm>
        <a:off x="1098762" y="2890256"/>
        <a:ext cx="1898313" cy="540794"/>
      </dsp:txXfrm>
    </dsp:sp>
    <dsp:sp modelId="{871D58B9-F38B-4D3C-8650-78376FD789E9}">
      <dsp:nvSpPr>
        <dsp:cNvPr id="0" name=""/>
        <dsp:cNvSpPr/>
      </dsp:nvSpPr>
      <dsp:spPr>
        <a:xfrm>
          <a:off x="872102" y="575652"/>
          <a:ext cx="209835" cy="3303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3057"/>
              </a:lnTo>
              <a:lnTo>
                <a:pt x="209835" y="3303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268F7-16F0-4569-9D34-A1708E4115D9}">
      <dsp:nvSpPr>
        <dsp:cNvPr id="0" name=""/>
        <dsp:cNvSpPr/>
      </dsp:nvSpPr>
      <dsp:spPr>
        <a:xfrm>
          <a:off x="1081937" y="3591487"/>
          <a:ext cx="3023629" cy="574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 pitchFamily="34" charset="0"/>
              <a:ea typeface="+mn-ea"/>
              <a:cs typeface="+mn-cs"/>
            </a:rPr>
            <a:t>Informations</a:t>
          </a:r>
          <a:r>
            <a:rPr lang="fr-FR" sz="1600" kern="1200" dirty="0"/>
            <a:t> </a:t>
          </a:r>
          <a:r>
            <a:rPr lang="fr-F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 pitchFamily="34" charset="0"/>
              <a:ea typeface="+mn-ea"/>
              <a:cs typeface="+mn-cs"/>
            </a:rPr>
            <a:t>nutritionnelles</a:t>
          </a:r>
        </a:p>
      </dsp:txBody>
      <dsp:txXfrm>
        <a:off x="1098762" y="3608312"/>
        <a:ext cx="2989979" cy="540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6E86C-2B46-4D98-94EC-39F58B25F828}" type="datetimeFigureOut">
              <a:rPr lang="fr-FR" smtClean="0"/>
              <a:t>10/04/2023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5D106-BDD3-4781-A072-5876B060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90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776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504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88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20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66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43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361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9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59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422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367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084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D106-BDD3-4781-A072-5876B06075D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19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79507A-3A83-7E71-82A1-069DD6420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9AFA81-415E-E6BE-7557-0E9EAD7E8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625B3E-DC27-D205-EBE5-00ED6CB1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3D71-974C-40FF-BDEB-C02863F6D49C}" type="datetime1">
              <a:rPr lang="fr-FR" smtClean="0"/>
              <a:t>10/04/2023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6BF80C-61F4-48C3-9CB1-BCB9654E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5FF422-056D-9353-8142-6DAED02C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69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15E85-894D-B373-63D9-B42001A3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3235894-AC07-6674-C97D-0CC49238D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BBBAA7-4494-1EAA-04BA-61CC14F9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FE5B-0A24-4EAE-8D99-9C20886A3DDB}" type="datetime1">
              <a:rPr lang="fr-FR" smtClean="0"/>
              <a:t>10/04/2023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A9FB0E-E5FC-11B6-BD25-3D4546233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D09F2A-FA80-DBEC-8CB7-9EEB0844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023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A3CFC81-5993-9E87-FA2F-EE39F7EC8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4F8993-57B5-F949-77D4-7BF0CCE45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19B6C1-FA66-B7FE-B9AB-440C8792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150D-7123-40A1-8548-9C423F9D7C6E}" type="datetime1">
              <a:rPr lang="fr-FR" smtClean="0"/>
              <a:t>10/04/2023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AD60BA-B0D1-E6AA-C3FA-C272688F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1C66BB-F32F-14B8-32DD-1C6C311F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2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D6170A-7517-4848-5DEC-B4D79CCB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A284FB-ED25-C149-96C1-570FD6A63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43A3D1-8625-4167-5C1F-4C7C34D5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D4C3-5A4F-460F-91DE-BDAB8F25CB31}" type="datetime1">
              <a:rPr lang="fr-FR" smtClean="0"/>
              <a:t>10/04/2023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B8F996-A794-7A10-4C9A-D61D5A43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67D57A-DDB9-52AE-9B76-EE47F4AE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64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B0F0DF-9BBC-BCEC-2E9C-F7696769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EDBCEC-9D35-62B6-55AC-AF8FA1163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087E72-FC7D-2863-F3FD-3FAB1A93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0E51-4625-4F4B-9503-19E4EBAA199B}" type="datetime1">
              <a:rPr lang="fr-FR" smtClean="0"/>
              <a:t>10/04/2023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D550D7-C5A7-841B-54C4-AB8F741D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0B04F-387D-7206-E2F5-010FFAD6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97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79F18-1565-B3B3-341E-089C4BD4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0528EE-3ADF-C2A6-A2BD-546656EAA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CF7EB6-1CFB-E6D1-BE37-E52E9A342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037CAF-AF65-D5DD-549A-B6C658CA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C6C9-FC79-4B4C-9945-5FE899F7A56E}" type="datetime1">
              <a:rPr lang="fr-FR" smtClean="0"/>
              <a:t>10/04/2023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7AD812-4E15-BF05-F1FF-199E3873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A6D1AD-3286-ED6A-14A6-92EDF76B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91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04B20-E430-E2FB-39B9-D873C601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94522-0052-1B4A-3BE1-98EDA6865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1C9AF3-B681-0B87-6BF9-E4C7D72AC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CBC2616-EA52-706C-696C-E14E0067A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87DC12-6796-4FE9-732A-08FA5F0E3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40DF0A1-3266-7DF7-9552-BF2AC299D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266E-65F0-4383-A568-AAE06CFBECCB}" type="datetime1">
              <a:rPr lang="fr-FR" smtClean="0"/>
              <a:t>10/04/2023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19370D-D343-74DE-2F0B-E401E1242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0D260B-8AAD-354C-1497-D3C934A1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15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81ED4-ACF0-C1D8-409F-CEF05086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48FD04-8A70-58F5-DB05-E462ED706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72B9-4EDE-43AD-A787-9C850AD3D11C}" type="datetime1">
              <a:rPr lang="fr-FR" smtClean="0"/>
              <a:t>10/04/2023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5BA43F-DD40-4304-647C-98744BC9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1D03F7-4DC5-FD21-40C8-A2AABE8C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70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510924-8DCB-D9C7-1656-21002DB3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B8DA-A6FC-4F73-BDE6-8834EE1100EE}" type="datetime1">
              <a:rPr lang="fr-FR" smtClean="0"/>
              <a:t>10/04/2023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738C7D9-9174-AE6A-74EB-F9E24A456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7F5B26-70DD-F5C9-0A8A-FA4B96A1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5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5DF76-7FEE-B3AC-E469-F604C2D6F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8146D3-D442-A198-B2A9-2A4BF37C1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09A5AF-6B54-A5E6-C965-4FB9A3159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120AA3-4314-0231-77B6-C58956E0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09D4-CEF1-4787-9C77-16FDA2036970}" type="datetime1">
              <a:rPr lang="fr-FR" smtClean="0"/>
              <a:t>10/04/2023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CD2526-7E39-C02E-1E4D-33DC777A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B92BF6-0C82-0A79-E232-75B25C28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52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905823-D44A-72A4-0A8E-5ABE686D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509E95-7378-479D-DB84-09347A3E3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1BD514-612A-0A95-CB89-AFB2BDD89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8C7521-E992-FED6-82A5-1FC016D8A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9F6-8BB2-4844-8B54-F391E74B4E78}" type="datetime1">
              <a:rPr lang="fr-FR" smtClean="0"/>
              <a:t>10/04/2023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EFD2C2-6FD1-49BA-BAFD-DA6CF25B0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E42D58-8637-07D9-2C0E-CF696AAB7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70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4CA1711-6E4E-6555-BE3E-74157DCD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DED082-5BB4-7AB7-EDFA-0F3C64B5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359E87-43B9-0909-07C8-6A9EDE0C9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920D9-7ED6-4894-B978-2B8A43361642}" type="datetime1">
              <a:rPr lang="fr-FR" smtClean="0"/>
              <a:t>10/04/2023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50176C-F193-2A79-CC3B-38E5E6292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F72B79-7E0A-D0EE-6912-E9A3DA56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B2122-A7E4-4127-93C7-B9A285044C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52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37.tmp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8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0">
            <a:extLst>
              <a:ext uri="{FF2B5EF4-FFF2-40B4-BE49-F238E27FC236}">
                <a16:creationId xmlns:a16="http://schemas.microsoft.com/office/drawing/2014/main" id="{2D0FE60F-6AEC-2D45-903F-2982CD15775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394851" y="6129172"/>
            <a:ext cx="3402293" cy="451824"/>
            <a:chOff x="4679586" y="878988"/>
            <a:chExt cx="1434489" cy="190500"/>
          </a:xfrm>
        </p:grpSpPr>
        <p:sp>
          <p:nvSpPr>
            <p:cNvPr id="6" name="Oval 51">
              <a:extLst>
                <a:ext uri="{FF2B5EF4-FFF2-40B4-BE49-F238E27FC236}">
                  <a16:creationId xmlns:a16="http://schemas.microsoft.com/office/drawing/2014/main" id="{F449551B-A378-135E-AB32-AA100A339733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52">
              <a:extLst>
                <a:ext uri="{FF2B5EF4-FFF2-40B4-BE49-F238E27FC236}">
                  <a16:creationId xmlns:a16="http://schemas.microsoft.com/office/drawing/2014/main" id="{AD70D99D-F6C1-AD84-F5C9-B2E48CA3BB5D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53">
              <a:extLst>
                <a:ext uri="{FF2B5EF4-FFF2-40B4-BE49-F238E27FC236}">
                  <a16:creationId xmlns:a16="http://schemas.microsoft.com/office/drawing/2014/main" id="{B1E52997-9677-E789-25B4-C7C9A9C88C4C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54">
              <a:extLst>
                <a:ext uri="{FF2B5EF4-FFF2-40B4-BE49-F238E27FC236}">
                  <a16:creationId xmlns:a16="http://schemas.microsoft.com/office/drawing/2014/main" id="{B6ADD207-24FA-04C2-7257-F038F2C6C8EE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55">
              <a:extLst>
                <a:ext uri="{FF2B5EF4-FFF2-40B4-BE49-F238E27FC236}">
                  <a16:creationId xmlns:a16="http://schemas.microsoft.com/office/drawing/2014/main" id="{78FD3AD6-8E0C-F538-C260-18690F15FC9B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56">
            <a:extLst>
              <a:ext uri="{FF2B5EF4-FFF2-40B4-BE49-F238E27FC236}">
                <a16:creationId xmlns:a16="http://schemas.microsoft.com/office/drawing/2014/main" id="{65A9F63E-9A19-6998-B1B1-D5946D496F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08850" y="3594496"/>
            <a:ext cx="83740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006CD2"/>
                </a:solidFill>
                <a:latin typeface="Tw Cen MT" panose="020B0602020104020603" pitchFamily="34" charset="0"/>
              </a:rPr>
              <a:t>Application destinée aux personnes atteintes de troubles du métabolisme des acides aminés: Leucinose</a:t>
            </a:r>
          </a:p>
        </p:txBody>
      </p:sp>
      <p:sp>
        <p:nvSpPr>
          <p:cNvPr id="13" name="TextBox 57">
            <a:extLst>
              <a:ext uri="{FF2B5EF4-FFF2-40B4-BE49-F238E27FC236}">
                <a16:creationId xmlns:a16="http://schemas.microsoft.com/office/drawing/2014/main" id="{C396EF5E-4806-FF37-414C-40F75FD7CA3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56541" y="5462211"/>
            <a:ext cx="7278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5D7373"/>
                </a:solidFill>
                <a:latin typeface="Tw Cen MT" panose="020B0602020104020603" pitchFamily="34" charset="0"/>
              </a:rPr>
              <a:t>Présenté par Alain KENFACK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9A94C1D-222F-817C-AF2D-F14589D4951F}"/>
              </a:ext>
            </a:extLst>
          </p:cNvPr>
          <p:cNvGrpSpPr/>
          <p:nvPr/>
        </p:nvGrpSpPr>
        <p:grpSpPr>
          <a:xfrm>
            <a:off x="743258" y="1670109"/>
            <a:ext cx="10705201" cy="1323439"/>
            <a:chOff x="111369" y="1385629"/>
            <a:chExt cx="10705201" cy="1323439"/>
          </a:xfrm>
        </p:grpSpPr>
        <p:sp>
          <p:nvSpPr>
            <p:cNvPr id="4" name="TextBox 49">
              <a:extLst>
                <a:ext uri="{FF2B5EF4-FFF2-40B4-BE49-F238E27FC236}">
                  <a16:creationId xmlns:a16="http://schemas.microsoft.com/office/drawing/2014/main" id="{A6245664-C672-10C4-6D59-B7F49F22E324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127593" y="1385629"/>
              <a:ext cx="86889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CONCEPTION D’UNE APPLICATION AU SERVICE DE LA SANTE PUBLIQUE</a:t>
              </a:r>
            </a:p>
          </p:txBody>
        </p:sp>
        <p:pic>
          <p:nvPicPr>
            <p:cNvPr id="14" name="Picture 4" descr="Agence nationale de santé publique — Wikipédia">
              <a:extLst>
                <a:ext uri="{FF2B5EF4-FFF2-40B4-BE49-F238E27FC236}">
                  <a16:creationId xmlns:a16="http://schemas.microsoft.com/office/drawing/2014/main" id="{5855DF8C-3388-A0AF-229F-AC678252B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69" y="1478606"/>
              <a:ext cx="2016224" cy="1137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FA2FD0C-DBA5-C21B-2A80-252F8CE38DB4}"/>
              </a:ext>
            </a:extLst>
          </p:cNvPr>
          <p:cNvGrpSpPr/>
          <p:nvPr/>
        </p:nvGrpSpPr>
        <p:grpSpPr>
          <a:xfrm>
            <a:off x="3767155" y="233280"/>
            <a:ext cx="5109232" cy="461666"/>
            <a:chOff x="2456543" y="393888"/>
            <a:chExt cx="5109232" cy="461666"/>
          </a:xfrm>
        </p:grpSpPr>
        <p:sp>
          <p:nvSpPr>
            <p:cNvPr id="16" name="TextBox 57">
              <a:extLst>
                <a:ext uri="{FF2B5EF4-FFF2-40B4-BE49-F238E27FC236}">
                  <a16:creationId xmlns:a16="http://schemas.microsoft.com/office/drawing/2014/main" id="{71954A74-B15C-8774-0C29-D5F76270C97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456543" y="393889"/>
              <a:ext cx="4593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007A70"/>
                  </a:solidFill>
                  <a:latin typeface="Tw Cen MT" panose="020B0602020104020603" pitchFamily="34" charset="0"/>
                </a:rPr>
                <a:t>Formation Data </a:t>
              </a:r>
              <a:r>
                <a:rPr lang="fr-FR" sz="2400" b="1" dirty="0" err="1">
                  <a:solidFill>
                    <a:srgbClr val="007A70"/>
                  </a:solidFill>
                  <a:latin typeface="Tw Cen MT" panose="020B0602020104020603" pitchFamily="34" charset="0"/>
                </a:rPr>
                <a:t>Scientist</a:t>
              </a:r>
              <a:r>
                <a:rPr lang="fr-FR" sz="2400" b="1" dirty="0">
                  <a:solidFill>
                    <a:srgbClr val="007A70"/>
                  </a:solidFill>
                  <a:latin typeface="Tw Cen MT" panose="020B0602020104020603" pitchFamily="34" charset="0"/>
                </a:rPr>
                <a:t> | Projet 3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CFB205A3-F7A4-7D12-6E3A-75E125B04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4110" y="393888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450259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C4FDC21E-BF3F-D002-0E1A-53594C7C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84" y="855698"/>
            <a:ext cx="3587496" cy="286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7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3782"/>
            <a:ext cx="2743200" cy="365125"/>
          </a:xfrm>
        </p:spPr>
        <p:txBody>
          <a:bodyPr/>
          <a:lstStyle/>
          <a:p>
            <a:fld id="{CF7B2122-A7E4-4127-93C7-B9A285044C6D}" type="slidenum">
              <a:rPr lang="fr-FR" smtClean="0"/>
              <a:t>10</a:t>
            </a:fld>
            <a:endParaRPr lang="fr-FR" dirty="0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2AF1E44E-6976-9D0C-1255-DEAB774A72A1}"/>
              </a:ext>
            </a:extLst>
          </p:cNvPr>
          <p:cNvSpPr/>
          <p:nvPr/>
        </p:nvSpPr>
        <p:spPr>
          <a:xfrm>
            <a:off x="6772386" y="4133648"/>
            <a:ext cx="5005087" cy="1014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4841"/>
                  <a:pt x="0" y="10800"/>
                </a:cubicBezTo>
                <a:lnTo>
                  <a:pt x="0" y="10800"/>
                </a:lnTo>
                <a:cubicBezTo>
                  <a:pt x="0" y="16759"/>
                  <a:pt x="810" y="21600"/>
                  <a:pt x="1807" y="21600"/>
                </a:cubicBezTo>
                <a:lnTo>
                  <a:pt x="3943" y="21600"/>
                </a:lnTo>
                <a:lnTo>
                  <a:pt x="17657" y="21600"/>
                </a:lnTo>
                <a:lnTo>
                  <a:pt x="19793" y="21600"/>
                </a:lnTo>
                <a:cubicBezTo>
                  <a:pt x="20790" y="21600"/>
                  <a:pt x="21600" y="16759"/>
                  <a:pt x="21600" y="10800"/>
                </a:cubicBezTo>
                <a:lnTo>
                  <a:pt x="21600" y="10800"/>
                </a:lnTo>
                <a:cubicBezTo>
                  <a:pt x="21597" y="4821"/>
                  <a:pt x="20787" y="0"/>
                  <a:pt x="19790" y="0"/>
                </a:cubicBezTo>
                <a:close/>
              </a:path>
            </a:pathLst>
          </a:custGeom>
          <a:solidFill>
            <a:srgbClr val="FF5969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2000" b="1" dirty="0">
                <a:solidFill>
                  <a:srgbClr val="FFFFFF"/>
                </a:solidFill>
                <a:latin typeface="Tw Cen MT" panose="020B0602020104020603" pitchFamily="34" charset="0"/>
              </a:rPr>
              <a:t>Les noms des produits</a:t>
            </a:r>
            <a:br>
              <a:rPr lang="en-US" sz="3200" b="1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rPr>
            </a:br>
            <a:r>
              <a:rPr 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Suppression des noms avec moins de 3 lettres.</a:t>
            </a:r>
            <a:endParaRPr lang="en-US" sz="1600" b="1" i="1" dirty="0">
              <a:solidFill>
                <a:srgbClr val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EB9913A-37B0-50A9-E421-FB62EE235AA8}"/>
              </a:ext>
            </a:extLst>
          </p:cNvPr>
          <p:cNvSpPr/>
          <p:nvPr/>
        </p:nvSpPr>
        <p:spPr>
          <a:xfrm>
            <a:off x="6772386" y="2885732"/>
            <a:ext cx="5005078" cy="153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3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3167"/>
                  <a:pt x="0" y="7065"/>
                </a:cubicBezTo>
                <a:lnTo>
                  <a:pt x="0" y="7065"/>
                </a:lnTo>
                <a:cubicBezTo>
                  <a:pt x="0" y="10962"/>
                  <a:pt x="810" y="14129"/>
                  <a:pt x="1807" y="14129"/>
                </a:cubicBezTo>
                <a:lnTo>
                  <a:pt x="17657" y="14129"/>
                </a:lnTo>
                <a:cubicBezTo>
                  <a:pt x="18253" y="14129"/>
                  <a:pt x="18807" y="15266"/>
                  <a:pt x="19146" y="17188"/>
                </a:cubicBezTo>
                <a:lnTo>
                  <a:pt x="19755" y="20653"/>
                </a:lnTo>
                <a:cubicBezTo>
                  <a:pt x="19921" y="21600"/>
                  <a:pt x="20281" y="21600"/>
                  <a:pt x="20451" y="20653"/>
                </a:cubicBezTo>
                <a:lnTo>
                  <a:pt x="21282" y="15943"/>
                </a:lnTo>
                <a:cubicBezTo>
                  <a:pt x="21489" y="14765"/>
                  <a:pt x="21600" y="13371"/>
                  <a:pt x="21600" y="11937"/>
                </a:cubicBezTo>
                <a:lnTo>
                  <a:pt x="21600" y="7078"/>
                </a:lnTo>
                <a:cubicBezTo>
                  <a:pt x="21597" y="3167"/>
                  <a:pt x="20787" y="0"/>
                  <a:pt x="19790" y="0"/>
                </a:cubicBezTo>
                <a:close/>
                <a:moveTo>
                  <a:pt x="20769" y="16146"/>
                </a:moveTo>
                <a:lnTo>
                  <a:pt x="20253" y="19313"/>
                </a:lnTo>
                <a:cubicBezTo>
                  <a:pt x="20177" y="19773"/>
                  <a:pt x="20004" y="19773"/>
                  <a:pt x="19928" y="19313"/>
                </a:cubicBezTo>
                <a:lnTo>
                  <a:pt x="19412" y="16146"/>
                </a:lnTo>
                <a:cubicBezTo>
                  <a:pt x="19326" y="15605"/>
                  <a:pt x="19423" y="14901"/>
                  <a:pt x="19585" y="14901"/>
                </a:cubicBezTo>
                <a:lnTo>
                  <a:pt x="20596" y="14901"/>
                </a:lnTo>
                <a:cubicBezTo>
                  <a:pt x="20759" y="14901"/>
                  <a:pt x="20856" y="15605"/>
                  <a:pt x="20769" y="16146"/>
                </a:cubicBezTo>
                <a:close/>
              </a:path>
            </a:pathLst>
          </a:custGeom>
          <a:solidFill>
            <a:srgbClr val="007A70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Les nutriments</a:t>
            </a:r>
            <a:b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</a:br>
            <a:r>
              <a:rPr 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Suppression des valeurs aberrantes.</a:t>
            </a: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B0A62A92-A947-6513-765B-2BB5014F188C}"/>
              </a:ext>
            </a:extLst>
          </p:cNvPr>
          <p:cNvSpPr/>
          <p:nvPr/>
        </p:nvSpPr>
        <p:spPr>
          <a:xfrm>
            <a:off x="6772386" y="1709380"/>
            <a:ext cx="5005078" cy="1533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3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3169"/>
                  <a:pt x="0" y="7069"/>
                </a:cubicBezTo>
                <a:lnTo>
                  <a:pt x="0" y="11931"/>
                </a:lnTo>
                <a:cubicBezTo>
                  <a:pt x="0" y="13366"/>
                  <a:pt x="111" y="14761"/>
                  <a:pt x="318" y="15939"/>
                </a:cubicBezTo>
                <a:lnTo>
                  <a:pt x="1149" y="20652"/>
                </a:lnTo>
                <a:cubicBezTo>
                  <a:pt x="1315" y="21600"/>
                  <a:pt x="1675" y="21600"/>
                  <a:pt x="1845" y="20652"/>
                </a:cubicBezTo>
                <a:lnTo>
                  <a:pt x="2454" y="17185"/>
                </a:lnTo>
                <a:cubicBezTo>
                  <a:pt x="2790" y="15276"/>
                  <a:pt x="3347" y="14125"/>
                  <a:pt x="3943" y="14125"/>
                </a:cubicBezTo>
                <a:lnTo>
                  <a:pt x="19793" y="14125"/>
                </a:lnTo>
                <a:cubicBezTo>
                  <a:pt x="20790" y="14125"/>
                  <a:pt x="21600" y="10956"/>
                  <a:pt x="21600" y="7056"/>
                </a:cubicBezTo>
                <a:lnTo>
                  <a:pt x="21600" y="7056"/>
                </a:lnTo>
                <a:cubicBezTo>
                  <a:pt x="21597" y="3169"/>
                  <a:pt x="20787" y="0"/>
                  <a:pt x="19790" y="0"/>
                </a:cubicBezTo>
                <a:close/>
                <a:moveTo>
                  <a:pt x="2195" y="16088"/>
                </a:moveTo>
                <a:lnTo>
                  <a:pt x="1679" y="19257"/>
                </a:lnTo>
                <a:cubicBezTo>
                  <a:pt x="1603" y="19718"/>
                  <a:pt x="1430" y="19718"/>
                  <a:pt x="1353" y="19257"/>
                </a:cubicBezTo>
                <a:lnTo>
                  <a:pt x="838" y="16088"/>
                </a:lnTo>
                <a:cubicBezTo>
                  <a:pt x="751" y="15547"/>
                  <a:pt x="848" y="14842"/>
                  <a:pt x="1011" y="14842"/>
                </a:cubicBezTo>
                <a:lnTo>
                  <a:pt x="2022" y="14842"/>
                </a:lnTo>
                <a:cubicBezTo>
                  <a:pt x="2184" y="14842"/>
                  <a:pt x="2281" y="15547"/>
                  <a:pt x="2195" y="16088"/>
                </a:cubicBezTo>
                <a:close/>
              </a:path>
            </a:pathLst>
          </a:custGeom>
          <a:solidFill>
            <a:srgbClr val="00A0A8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Variable énergie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rPr>
            </a:br>
            <a:r>
              <a:rPr lang="fr-FR" sz="1600" b="1" i="1" dirty="0"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Imputation par les quartiles.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49">
            <a:extLst>
              <a:ext uri="{FF2B5EF4-FFF2-40B4-BE49-F238E27FC236}">
                <a16:creationId xmlns:a16="http://schemas.microsoft.com/office/drawing/2014/main" id="{DAB87A65-D936-D8AA-D322-85F1D9DFA8E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84211" y="136525"/>
            <a:ext cx="7023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Traitement des valeurs aberrantes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CAF9C88-BBB3-7DD0-D851-D783D3E4E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3880293"/>
            <a:ext cx="6096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9B295DA-155E-D3AF-F910-2B6B6383B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45" y="846006"/>
            <a:ext cx="3692932" cy="28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CE274E7-1B25-21F1-7A80-FA0E4AFA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" y="3859535"/>
            <a:ext cx="6382512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77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9">
            <a:extLst>
              <a:ext uri="{FF2B5EF4-FFF2-40B4-BE49-F238E27FC236}">
                <a16:creationId xmlns:a16="http://schemas.microsoft.com/office/drawing/2014/main" id="{B4B44DFC-C511-33CD-FC11-957510B77F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84211" y="136525"/>
            <a:ext cx="7023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Traitement des valeurs manquantes</a:t>
            </a:r>
          </a:p>
        </p:txBody>
      </p:sp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7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11</a:t>
            </a:fld>
            <a:endParaRPr lang="fr-FR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48E5760-7C8A-EF24-8774-28D7F6BB1150}"/>
              </a:ext>
            </a:extLst>
          </p:cNvPr>
          <p:cNvSpPr/>
          <p:nvPr/>
        </p:nvSpPr>
        <p:spPr>
          <a:xfrm>
            <a:off x="6301247" y="1297327"/>
            <a:ext cx="5751576" cy="1204875"/>
          </a:xfrm>
          <a:custGeom>
            <a:avLst/>
            <a:gdLst>
              <a:gd name="connsiteX0" fmla="*/ 0 w 5751576"/>
              <a:gd name="connsiteY0" fmla="*/ 0 h 1204875"/>
              <a:gd name="connsiteX1" fmla="*/ 5751576 w 5751576"/>
              <a:gd name="connsiteY1" fmla="*/ 0 h 1204875"/>
              <a:gd name="connsiteX2" fmla="*/ 5751576 w 5751576"/>
              <a:gd name="connsiteY2" fmla="*/ 1204875 h 1204875"/>
              <a:gd name="connsiteX3" fmla="*/ 0 w 5751576"/>
              <a:gd name="connsiteY3" fmla="*/ 1204875 h 1204875"/>
              <a:gd name="connsiteX4" fmla="*/ 0 w 5751576"/>
              <a:gd name="connsiteY4" fmla="*/ 0 h 12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1576" h="1204875">
                <a:moveTo>
                  <a:pt x="0" y="0"/>
                </a:moveTo>
                <a:lnTo>
                  <a:pt x="5751576" y="0"/>
                </a:lnTo>
                <a:lnTo>
                  <a:pt x="5751576" y="1204875"/>
                </a:lnTo>
                <a:lnTo>
                  <a:pt x="0" y="12048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6386" tIns="354076" rIns="446386" bIns="128016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800" kern="1200" dirty="0">
                <a:latin typeface="Tw Cen MT" panose="020B0602020104020603" pitchFamily="34" charset="0"/>
                <a:ea typeface="+mn-ea"/>
                <a:cs typeface="+mn-cs"/>
              </a:rPr>
              <a:t>Pas d’imputation pour les noms des additifs et les images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800" kern="1200" dirty="0">
                <a:latin typeface="Tw Cen MT" panose="020B0602020104020603" pitchFamily="34" charset="0"/>
                <a:ea typeface="+mn-ea"/>
                <a:cs typeface="+mn-cs"/>
              </a:rPr>
              <a:t>Imputation par 0 pour la quantité d’additif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7D5F8769-1442-09C2-9EEE-922D7E661C57}"/>
              </a:ext>
            </a:extLst>
          </p:cNvPr>
          <p:cNvSpPr/>
          <p:nvPr/>
        </p:nvSpPr>
        <p:spPr>
          <a:xfrm>
            <a:off x="6588825" y="1046407"/>
            <a:ext cx="4026103" cy="501840"/>
          </a:xfrm>
          <a:custGeom>
            <a:avLst/>
            <a:gdLst>
              <a:gd name="connsiteX0" fmla="*/ 0 w 4026103"/>
              <a:gd name="connsiteY0" fmla="*/ 83642 h 501840"/>
              <a:gd name="connsiteX1" fmla="*/ 83642 w 4026103"/>
              <a:gd name="connsiteY1" fmla="*/ 0 h 501840"/>
              <a:gd name="connsiteX2" fmla="*/ 3942461 w 4026103"/>
              <a:gd name="connsiteY2" fmla="*/ 0 h 501840"/>
              <a:gd name="connsiteX3" fmla="*/ 4026103 w 4026103"/>
              <a:gd name="connsiteY3" fmla="*/ 83642 h 501840"/>
              <a:gd name="connsiteX4" fmla="*/ 4026103 w 4026103"/>
              <a:gd name="connsiteY4" fmla="*/ 418198 h 501840"/>
              <a:gd name="connsiteX5" fmla="*/ 3942461 w 4026103"/>
              <a:gd name="connsiteY5" fmla="*/ 501840 h 501840"/>
              <a:gd name="connsiteX6" fmla="*/ 83642 w 4026103"/>
              <a:gd name="connsiteY6" fmla="*/ 501840 h 501840"/>
              <a:gd name="connsiteX7" fmla="*/ 0 w 4026103"/>
              <a:gd name="connsiteY7" fmla="*/ 418198 h 501840"/>
              <a:gd name="connsiteX8" fmla="*/ 0 w 4026103"/>
              <a:gd name="connsiteY8" fmla="*/ 83642 h 50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6103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942461" y="0"/>
                </a:lnTo>
                <a:cubicBezTo>
                  <a:pt x="3988655" y="0"/>
                  <a:pt x="4026103" y="37448"/>
                  <a:pt x="4026103" y="83642"/>
                </a:cubicBezTo>
                <a:lnTo>
                  <a:pt x="4026103" y="418198"/>
                </a:lnTo>
                <a:cubicBezTo>
                  <a:pt x="4026103" y="464392"/>
                  <a:pt x="3988655" y="501840"/>
                  <a:pt x="3942461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675" tIns="24498" rIns="176675" bIns="24498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kern="1200" dirty="0">
                <a:latin typeface="Tw Cen MT" panose="020B0602020104020603" pitchFamily="34" charset="0"/>
              </a:rPr>
              <a:t>Additives et images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7255133-870E-23F1-57D4-154B7A9C6FC1}"/>
              </a:ext>
            </a:extLst>
          </p:cNvPr>
          <p:cNvSpPr/>
          <p:nvPr/>
        </p:nvSpPr>
        <p:spPr>
          <a:xfrm>
            <a:off x="6301247" y="2844922"/>
            <a:ext cx="5751576" cy="1419075"/>
          </a:xfrm>
          <a:custGeom>
            <a:avLst/>
            <a:gdLst>
              <a:gd name="connsiteX0" fmla="*/ 0 w 5751576"/>
              <a:gd name="connsiteY0" fmla="*/ 0 h 1419075"/>
              <a:gd name="connsiteX1" fmla="*/ 5751576 w 5751576"/>
              <a:gd name="connsiteY1" fmla="*/ 0 h 1419075"/>
              <a:gd name="connsiteX2" fmla="*/ 5751576 w 5751576"/>
              <a:gd name="connsiteY2" fmla="*/ 1419075 h 1419075"/>
              <a:gd name="connsiteX3" fmla="*/ 0 w 5751576"/>
              <a:gd name="connsiteY3" fmla="*/ 1419075 h 1419075"/>
              <a:gd name="connsiteX4" fmla="*/ 0 w 5751576"/>
              <a:gd name="connsiteY4" fmla="*/ 0 h 14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1576" h="1419075">
                <a:moveTo>
                  <a:pt x="0" y="0"/>
                </a:moveTo>
                <a:lnTo>
                  <a:pt x="5751576" y="0"/>
                </a:lnTo>
                <a:lnTo>
                  <a:pt x="5751576" y="1419075"/>
                </a:lnTo>
                <a:lnTo>
                  <a:pt x="0" y="14190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-3379271"/>
              <a:satOff val="-8710"/>
              <a:lumOff val="-588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6386" tIns="354076" rIns="446386" bIns="128016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800" kern="1200">
                <a:latin typeface="Tw Cen MT" panose="020B0602020104020603" pitchFamily="34" charset="0"/>
                <a:ea typeface="+mn-ea"/>
                <a:cs typeface="+mn-cs"/>
              </a:rPr>
              <a:t>Les distributions ne suivent pas la loi normal par conséquent </a:t>
            </a:r>
            <a:endParaRPr lang="fr-FR" sz="1800" kern="1200" dirty="0">
              <a:latin typeface="Tw Cen MT" panose="020B0602020104020603" pitchFamily="34" charset="0"/>
              <a:ea typeface="+mn-ea"/>
              <a:cs typeface="+mn-cs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800" kern="1200">
                <a:latin typeface="Tw Cen MT" panose="020B0602020104020603" pitchFamily="34" charset="0"/>
                <a:ea typeface="+mn-ea"/>
                <a:cs typeface="+mn-cs"/>
              </a:rPr>
              <a:t>Imputation par l'algorithme des K Nearest Neighbours (KNN)</a:t>
            </a:r>
            <a:endParaRPr lang="fr-FR" sz="1800" kern="1200" dirty="0"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D645EC84-D246-D679-3A52-868F352C722F}"/>
              </a:ext>
            </a:extLst>
          </p:cNvPr>
          <p:cNvSpPr/>
          <p:nvPr/>
        </p:nvSpPr>
        <p:spPr>
          <a:xfrm>
            <a:off x="6588825" y="2594002"/>
            <a:ext cx="4026103" cy="501840"/>
          </a:xfrm>
          <a:custGeom>
            <a:avLst/>
            <a:gdLst>
              <a:gd name="connsiteX0" fmla="*/ 0 w 4026103"/>
              <a:gd name="connsiteY0" fmla="*/ 83642 h 501840"/>
              <a:gd name="connsiteX1" fmla="*/ 83642 w 4026103"/>
              <a:gd name="connsiteY1" fmla="*/ 0 h 501840"/>
              <a:gd name="connsiteX2" fmla="*/ 3942461 w 4026103"/>
              <a:gd name="connsiteY2" fmla="*/ 0 h 501840"/>
              <a:gd name="connsiteX3" fmla="*/ 4026103 w 4026103"/>
              <a:gd name="connsiteY3" fmla="*/ 83642 h 501840"/>
              <a:gd name="connsiteX4" fmla="*/ 4026103 w 4026103"/>
              <a:gd name="connsiteY4" fmla="*/ 418198 h 501840"/>
              <a:gd name="connsiteX5" fmla="*/ 3942461 w 4026103"/>
              <a:gd name="connsiteY5" fmla="*/ 501840 h 501840"/>
              <a:gd name="connsiteX6" fmla="*/ 83642 w 4026103"/>
              <a:gd name="connsiteY6" fmla="*/ 501840 h 501840"/>
              <a:gd name="connsiteX7" fmla="*/ 0 w 4026103"/>
              <a:gd name="connsiteY7" fmla="*/ 418198 h 501840"/>
              <a:gd name="connsiteX8" fmla="*/ 0 w 4026103"/>
              <a:gd name="connsiteY8" fmla="*/ 83642 h 50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6103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942461" y="0"/>
                </a:lnTo>
                <a:cubicBezTo>
                  <a:pt x="3988655" y="0"/>
                  <a:pt x="4026103" y="37448"/>
                  <a:pt x="4026103" y="83642"/>
                </a:cubicBezTo>
                <a:lnTo>
                  <a:pt x="4026103" y="418198"/>
                </a:lnTo>
                <a:cubicBezTo>
                  <a:pt x="4026103" y="464392"/>
                  <a:pt x="3988655" y="501840"/>
                  <a:pt x="3942461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79271"/>
              <a:satOff val="-8710"/>
              <a:lumOff val="-5883"/>
              <a:alphaOff val="0"/>
            </a:schemeClr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675" tIns="24498" rIns="176675" bIns="24498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kern="1200" dirty="0">
                <a:latin typeface="Tw Cen MT" panose="020B0602020104020603" pitchFamily="34" charset="0"/>
              </a:rPr>
              <a:t>Variables quantitatives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272D136A-995A-2CC1-8AFD-5049D984C942}"/>
              </a:ext>
            </a:extLst>
          </p:cNvPr>
          <p:cNvSpPr/>
          <p:nvPr/>
        </p:nvSpPr>
        <p:spPr>
          <a:xfrm>
            <a:off x="6301247" y="4606717"/>
            <a:ext cx="5751576" cy="1204875"/>
          </a:xfrm>
          <a:custGeom>
            <a:avLst/>
            <a:gdLst>
              <a:gd name="connsiteX0" fmla="*/ 0 w 5751576"/>
              <a:gd name="connsiteY0" fmla="*/ 0 h 1204875"/>
              <a:gd name="connsiteX1" fmla="*/ 5751576 w 5751576"/>
              <a:gd name="connsiteY1" fmla="*/ 0 h 1204875"/>
              <a:gd name="connsiteX2" fmla="*/ 5751576 w 5751576"/>
              <a:gd name="connsiteY2" fmla="*/ 1204875 h 1204875"/>
              <a:gd name="connsiteX3" fmla="*/ 0 w 5751576"/>
              <a:gd name="connsiteY3" fmla="*/ 1204875 h 1204875"/>
              <a:gd name="connsiteX4" fmla="*/ 0 w 5751576"/>
              <a:gd name="connsiteY4" fmla="*/ 0 h 12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1576" h="1204875">
                <a:moveTo>
                  <a:pt x="0" y="0"/>
                </a:moveTo>
                <a:lnTo>
                  <a:pt x="5751576" y="0"/>
                </a:lnTo>
                <a:lnTo>
                  <a:pt x="5751576" y="1204875"/>
                </a:lnTo>
                <a:lnTo>
                  <a:pt x="0" y="12048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-6758543"/>
              <a:satOff val="-17419"/>
              <a:lumOff val="-11765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6386" tIns="354076" rIns="446386" bIns="128016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800" kern="1200" dirty="0">
                <a:latin typeface="Tw Cen MT" panose="020B0602020104020603" pitchFamily="34" charset="0"/>
              </a:rPr>
              <a:t>Suppression des produits sans noms ;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800" kern="1200" dirty="0">
                <a:latin typeface="Tw Cen MT" panose="020B0602020104020603" pitchFamily="34" charset="0"/>
              </a:rPr>
              <a:t>Imputation par le mode pour les catégories et sous catégories alimentaires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BAE0EED7-8EF1-26B6-D4BC-4401A7726B27}"/>
              </a:ext>
            </a:extLst>
          </p:cNvPr>
          <p:cNvSpPr/>
          <p:nvPr/>
        </p:nvSpPr>
        <p:spPr>
          <a:xfrm>
            <a:off x="6588825" y="4355797"/>
            <a:ext cx="4026103" cy="501840"/>
          </a:xfrm>
          <a:custGeom>
            <a:avLst/>
            <a:gdLst>
              <a:gd name="connsiteX0" fmla="*/ 0 w 4026103"/>
              <a:gd name="connsiteY0" fmla="*/ 83642 h 501840"/>
              <a:gd name="connsiteX1" fmla="*/ 83642 w 4026103"/>
              <a:gd name="connsiteY1" fmla="*/ 0 h 501840"/>
              <a:gd name="connsiteX2" fmla="*/ 3942461 w 4026103"/>
              <a:gd name="connsiteY2" fmla="*/ 0 h 501840"/>
              <a:gd name="connsiteX3" fmla="*/ 4026103 w 4026103"/>
              <a:gd name="connsiteY3" fmla="*/ 83642 h 501840"/>
              <a:gd name="connsiteX4" fmla="*/ 4026103 w 4026103"/>
              <a:gd name="connsiteY4" fmla="*/ 418198 h 501840"/>
              <a:gd name="connsiteX5" fmla="*/ 3942461 w 4026103"/>
              <a:gd name="connsiteY5" fmla="*/ 501840 h 501840"/>
              <a:gd name="connsiteX6" fmla="*/ 83642 w 4026103"/>
              <a:gd name="connsiteY6" fmla="*/ 501840 h 501840"/>
              <a:gd name="connsiteX7" fmla="*/ 0 w 4026103"/>
              <a:gd name="connsiteY7" fmla="*/ 418198 h 501840"/>
              <a:gd name="connsiteX8" fmla="*/ 0 w 4026103"/>
              <a:gd name="connsiteY8" fmla="*/ 83642 h 50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6103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942461" y="0"/>
                </a:lnTo>
                <a:cubicBezTo>
                  <a:pt x="3988655" y="0"/>
                  <a:pt x="4026103" y="37448"/>
                  <a:pt x="4026103" y="83642"/>
                </a:cubicBezTo>
                <a:lnTo>
                  <a:pt x="4026103" y="418198"/>
                </a:lnTo>
                <a:cubicBezTo>
                  <a:pt x="4026103" y="464392"/>
                  <a:pt x="3988655" y="501840"/>
                  <a:pt x="3942461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675" tIns="24498" rIns="176675" bIns="24498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kern="1200" dirty="0">
                <a:latin typeface="Tw Cen MT" panose="020B0602020104020603" pitchFamily="34" charset="0"/>
              </a:rPr>
              <a:t>Variables qualitatives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E6F15D1-A776-A6C2-2920-A34DA0A4D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7" b="24703"/>
          <a:stretch/>
        </p:blipFill>
        <p:spPr bwMode="auto">
          <a:xfrm>
            <a:off x="139178" y="1434035"/>
            <a:ext cx="5859192" cy="418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F0A1C86-8028-CAEE-A908-7262E1A3C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1"/>
          <a:stretch/>
        </p:blipFill>
        <p:spPr bwMode="auto">
          <a:xfrm>
            <a:off x="38506" y="1410346"/>
            <a:ext cx="6057493" cy="432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40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9">
            <a:extLst>
              <a:ext uri="{FF2B5EF4-FFF2-40B4-BE49-F238E27FC236}">
                <a16:creationId xmlns:a16="http://schemas.microsoft.com/office/drawing/2014/main" id="{B4B44DFC-C511-33CD-FC11-957510B77F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200656" y="111829"/>
            <a:ext cx="7781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Traitement des valeurs manquantes : cas particulier du nutriscore</a:t>
            </a:r>
          </a:p>
        </p:txBody>
      </p:sp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7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12</a:t>
            </a:fld>
            <a:endParaRPr lang="fr-FR"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E2E3E3E2-7F1B-C747-7A7A-92F0061EE3BD}"/>
              </a:ext>
            </a:extLst>
          </p:cNvPr>
          <p:cNvSpPr/>
          <p:nvPr/>
        </p:nvSpPr>
        <p:spPr>
          <a:xfrm>
            <a:off x="700761" y="5225766"/>
            <a:ext cx="5005087" cy="1014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4841"/>
                  <a:pt x="0" y="10800"/>
                </a:cubicBezTo>
                <a:lnTo>
                  <a:pt x="0" y="10800"/>
                </a:lnTo>
                <a:cubicBezTo>
                  <a:pt x="0" y="16759"/>
                  <a:pt x="810" y="21600"/>
                  <a:pt x="1807" y="21600"/>
                </a:cubicBezTo>
                <a:lnTo>
                  <a:pt x="3943" y="21600"/>
                </a:lnTo>
                <a:lnTo>
                  <a:pt x="17657" y="21600"/>
                </a:lnTo>
                <a:lnTo>
                  <a:pt x="19793" y="21600"/>
                </a:lnTo>
                <a:cubicBezTo>
                  <a:pt x="20790" y="21600"/>
                  <a:pt x="21600" y="16759"/>
                  <a:pt x="21600" y="10800"/>
                </a:cubicBezTo>
                <a:lnTo>
                  <a:pt x="21600" y="10800"/>
                </a:lnTo>
                <a:cubicBezTo>
                  <a:pt x="21597" y="4821"/>
                  <a:pt x="20787" y="0"/>
                  <a:pt x="19790" y="0"/>
                </a:cubicBezTo>
                <a:close/>
              </a:path>
            </a:pathLst>
          </a:custGeom>
          <a:solidFill>
            <a:srgbClr val="FF5969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2000" b="1" dirty="0">
                <a:latin typeface="Tw Cen MT" panose="020B0602020104020603" pitchFamily="34" charset="0"/>
              </a:rPr>
              <a:t>Application du modèle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15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Au jeu de données.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C4B63D6-4E1A-B462-2C3A-501058E5EF78}"/>
              </a:ext>
            </a:extLst>
          </p:cNvPr>
          <p:cNvSpPr/>
          <p:nvPr/>
        </p:nvSpPr>
        <p:spPr>
          <a:xfrm>
            <a:off x="700770" y="3954362"/>
            <a:ext cx="5005078" cy="1533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3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3169"/>
                  <a:pt x="0" y="7069"/>
                </a:cubicBezTo>
                <a:lnTo>
                  <a:pt x="0" y="11931"/>
                </a:lnTo>
                <a:cubicBezTo>
                  <a:pt x="0" y="13366"/>
                  <a:pt x="111" y="14761"/>
                  <a:pt x="318" y="15939"/>
                </a:cubicBezTo>
                <a:lnTo>
                  <a:pt x="1149" y="20652"/>
                </a:lnTo>
                <a:cubicBezTo>
                  <a:pt x="1315" y="21600"/>
                  <a:pt x="1675" y="21600"/>
                  <a:pt x="1845" y="20652"/>
                </a:cubicBezTo>
                <a:lnTo>
                  <a:pt x="2454" y="17185"/>
                </a:lnTo>
                <a:cubicBezTo>
                  <a:pt x="2790" y="15276"/>
                  <a:pt x="3347" y="14125"/>
                  <a:pt x="3943" y="14125"/>
                </a:cubicBezTo>
                <a:lnTo>
                  <a:pt x="19793" y="14125"/>
                </a:lnTo>
                <a:cubicBezTo>
                  <a:pt x="20790" y="14125"/>
                  <a:pt x="21600" y="10956"/>
                  <a:pt x="21600" y="7056"/>
                </a:cubicBezTo>
                <a:lnTo>
                  <a:pt x="21600" y="7056"/>
                </a:lnTo>
                <a:cubicBezTo>
                  <a:pt x="21597" y="3169"/>
                  <a:pt x="20787" y="0"/>
                  <a:pt x="19790" y="0"/>
                </a:cubicBezTo>
                <a:close/>
                <a:moveTo>
                  <a:pt x="2195" y="16088"/>
                </a:moveTo>
                <a:lnTo>
                  <a:pt x="1679" y="19257"/>
                </a:lnTo>
                <a:cubicBezTo>
                  <a:pt x="1603" y="19718"/>
                  <a:pt x="1430" y="19718"/>
                  <a:pt x="1353" y="19257"/>
                </a:cubicBezTo>
                <a:lnTo>
                  <a:pt x="838" y="16088"/>
                </a:lnTo>
                <a:cubicBezTo>
                  <a:pt x="751" y="15547"/>
                  <a:pt x="848" y="14842"/>
                  <a:pt x="1011" y="14842"/>
                </a:cubicBezTo>
                <a:lnTo>
                  <a:pt x="2022" y="14842"/>
                </a:lnTo>
                <a:cubicBezTo>
                  <a:pt x="2184" y="14842"/>
                  <a:pt x="2281" y="15547"/>
                  <a:pt x="2195" y="16088"/>
                </a:cubicBezTo>
                <a:close/>
              </a:path>
            </a:pathLst>
          </a:custGeom>
          <a:solidFill>
            <a:srgbClr val="DB9948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2000" b="1" dirty="0">
                <a:latin typeface="Tw Cen MT" panose="020B0602020104020603" pitchFamily="34" charset="0"/>
              </a:rPr>
              <a:t>Sélection du modèle </a:t>
            </a:r>
            <a:r>
              <a:rPr lang="fr-FR" sz="2000" b="1" dirty="0" err="1">
                <a:latin typeface="Tw Cen MT" panose="020B0602020104020603" pitchFamily="34" charset="0"/>
              </a:rPr>
              <a:t>random</a:t>
            </a:r>
            <a:r>
              <a:rPr lang="fr-FR" sz="2000" b="1" dirty="0">
                <a:latin typeface="Tw Cen MT" panose="020B0602020104020603" pitchFamily="34" charset="0"/>
              </a:rPr>
              <a:t> </a:t>
            </a:r>
            <a:r>
              <a:rPr lang="fr-FR" sz="2000" b="1" dirty="0" err="1">
                <a:latin typeface="Tw Cen MT" panose="020B0602020104020603" pitchFamily="34" charset="0"/>
              </a:rPr>
              <a:t>forest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rPr>
            </a:br>
            <a:r>
              <a:rPr 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Précision égal 88,67%</a:t>
            </a:r>
            <a:r>
              <a:rPr lang="fr-FR" sz="1600" b="1" i="1" dirty="0"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.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Précision sur les données test : 89,18%.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7103199B-EA16-46F5-76D2-1C8173A59744}"/>
              </a:ext>
            </a:extLst>
          </p:cNvPr>
          <p:cNvSpPr/>
          <p:nvPr/>
        </p:nvSpPr>
        <p:spPr>
          <a:xfrm>
            <a:off x="700770" y="2715916"/>
            <a:ext cx="5005078" cy="153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3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3167"/>
                  <a:pt x="0" y="7065"/>
                </a:cubicBezTo>
                <a:lnTo>
                  <a:pt x="0" y="7065"/>
                </a:lnTo>
                <a:cubicBezTo>
                  <a:pt x="0" y="10962"/>
                  <a:pt x="810" y="14129"/>
                  <a:pt x="1807" y="14129"/>
                </a:cubicBezTo>
                <a:lnTo>
                  <a:pt x="17657" y="14129"/>
                </a:lnTo>
                <a:cubicBezTo>
                  <a:pt x="18253" y="14129"/>
                  <a:pt x="18807" y="15266"/>
                  <a:pt x="19146" y="17188"/>
                </a:cubicBezTo>
                <a:lnTo>
                  <a:pt x="19755" y="20653"/>
                </a:lnTo>
                <a:cubicBezTo>
                  <a:pt x="19921" y="21600"/>
                  <a:pt x="20281" y="21600"/>
                  <a:pt x="20451" y="20653"/>
                </a:cubicBezTo>
                <a:lnTo>
                  <a:pt x="21282" y="15943"/>
                </a:lnTo>
                <a:cubicBezTo>
                  <a:pt x="21489" y="14765"/>
                  <a:pt x="21600" y="13371"/>
                  <a:pt x="21600" y="11937"/>
                </a:cubicBezTo>
                <a:lnTo>
                  <a:pt x="21600" y="7078"/>
                </a:lnTo>
                <a:cubicBezTo>
                  <a:pt x="21597" y="3167"/>
                  <a:pt x="20787" y="0"/>
                  <a:pt x="19790" y="0"/>
                </a:cubicBezTo>
                <a:close/>
                <a:moveTo>
                  <a:pt x="20769" y="16146"/>
                </a:moveTo>
                <a:lnTo>
                  <a:pt x="20253" y="19313"/>
                </a:lnTo>
                <a:cubicBezTo>
                  <a:pt x="20177" y="19773"/>
                  <a:pt x="20004" y="19773"/>
                  <a:pt x="19928" y="19313"/>
                </a:cubicBezTo>
                <a:lnTo>
                  <a:pt x="19412" y="16146"/>
                </a:lnTo>
                <a:cubicBezTo>
                  <a:pt x="19326" y="15605"/>
                  <a:pt x="19423" y="14901"/>
                  <a:pt x="19585" y="14901"/>
                </a:cubicBezTo>
                <a:lnTo>
                  <a:pt x="20596" y="14901"/>
                </a:lnTo>
                <a:cubicBezTo>
                  <a:pt x="20759" y="14901"/>
                  <a:pt x="20856" y="15605"/>
                  <a:pt x="20769" y="16146"/>
                </a:cubicBezTo>
                <a:close/>
              </a:path>
            </a:pathLst>
          </a:custGeom>
          <a:solidFill>
            <a:srgbClr val="007A70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Machine </a:t>
            </a:r>
            <a:r>
              <a:rPr lang="fr-FR" sz="2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learning</a:t>
            </a:r>
            <a:b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</a:br>
            <a:r>
              <a:rPr 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3 modèles testés (</a:t>
            </a:r>
            <a:r>
              <a:rPr lang="fr-FR" sz="1600" b="1" i="1" dirty="0" err="1">
                <a:solidFill>
                  <a:srgbClr val="000000"/>
                </a:solidFill>
                <a:latin typeface="Tw Cen MT" panose="020B0602020104020603" pitchFamily="34" charset="0"/>
              </a:rPr>
              <a:t>knn</a:t>
            </a:r>
            <a:r>
              <a:rPr 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, </a:t>
            </a:r>
            <a:r>
              <a:rPr lang="fr-FR" sz="1600" b="1" i="1" dirty="0" err="1">
                <a:solidFill>
                  <a:srgbClr val="000000"/>
                </a:solidFill>
                <a:latin typeface="Tw Cen MT" panose="020B0602020104020603" pitchFamily="34" charset="0"/>
              </a:rPr>
              <a:t>random</a:t>
            </a:r>
            <a:r>
              <a:rPr 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 </a:t>
            </a:r>
            <a:r>
              <a:rPr lang="fr-FR" sz="1600" b="1" i="1" dirty="0" err="1">
                <a:solidFill>
                  <a:srgbClr val="000000"/>
                </a:solidFill>
                <a:latin typeface="Tw Cen MT" panose="020B0602020104020603" pitchFamily="34" charset="0"/>
              </a:rPr>
              <a:t>forest</a:t>
            </a:r>
            <a:r>
              <a:rPr 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 et gradient </a:t>
            </a:r>
            <a:r>
              <a:rPr lang="fr-FR" sz="1600" b="1" i="1" dirty="0" err="1">
                <a:solidFill>
                  <a:srgbClr val="000000"/>
                </a:solidFill>
                <a:latin typeface="Tw Cen MT" panose="020B0602020104020603" pitchFamily="34" charset="0"/>
              </a:rPr>
              <a:t>boosting</a:t>
            </a:r>
            <a:r>
              <a:rPr 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).</a:t>
            </a: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68777F36-93B8-CD3D-6009-962444DC2256}"/>
              </a:ext>
            </a:extLst>
          </p:cNvPr>
          <p:cNvSpPr/>
          <p:nvPr/>
        </p:nvSpPr>
        <p:spPr>
          <a:xfrm>
            <a:off x="700770" y="1539564"/>
            <a:ext cx="5005078" cy="1533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3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3169"/>
                  <a:pt x="0" y="7069"/>
                </a:cubicBezTo>
                <a:lnTo>
                  <a:pt x="0" y="11931"/>
                </a:lnTo>
                <a:cubicBezTo>
                  <a:pt x="0" y="13366"/>
                  <a:pt x="111" y="14761"/>
                  <a:pt x="318" y="15939"/>
                </a:cubicBezTo>
                <a:lnTo>
                  <a:pt x="1149" y="20652"/>
                </a:lnTo>
                <a:cubicBezTo>
                  <a:pt x="1315" y="21600"/>
                  <a:pt x="1675" y="21600"/>
                  <a:pt x="1845" y="20652"/>
                </a:cubicBezTo>
                <a:lnTo>
                  <a:pt x="2454" y="17185"/>
                </a:lnTo>
                <a:cubicBezTo>
                  <a:pt x="2790" y="15276"/>
                  <a:pt x="3347" y="14125"/>
                  <a:pt x="3943" y="14125"/>
                </a:cubicBezTo>
                <a:lnTo>
                  <a:pt x="19793" y="14125"/>
                </a:lnTo>
                <a:cubicBezTo>
                  <a:pt x="20790" y="14125"/>
                  <a:pt x="21600" y="10956"/>
                  <a:pt x="21600" y="7056"/>
                </a:cubicBezTo>
                <a:lnTo>
                  <a:pt x="21600" y="7056"/>
                </a:lnTo>
                <a:cubicBezTo>
                  <a:pt x="21597" y="3169"/>
                  <a:pt x="20787" y="0"/>
                  <a:pt x="19790" y="0"/>
                </a:cubicBezTo>
                <a:close/>
                <a:moveTo>
                  <a:pt x="2195" y="16088"/>
                </a:moveTo>
                <a:lnTo>
                  <a:pt x="1679" y="19257"/>
                </a:lnTo>
                <a:cubicBezTo>
                  <a:pt x="1603" y="19718"/>
                  <a:pt x="1430" y="19718"/>
                  <a:pt x="1353" y="19257"/>
                </a:cubicBezTo>
                <a:lnTo>
                  <a:pt x="838" y="16088"/>
                </a:lnTo>
                <a:cubicBezTo>
                  <a:pt x="751" y="15547"/>
                  <a:pt x="848" y="14842"/>
                  <a:pt x="1011" y="14842"/>
                </a:cubicBezTo>
                <a:lnTo>
                  <a:pt x="2022" y="14842"/>
                </a:lnTo>
                <a:cubicBezTo>
                  <a:pt x="2184" y="14842"/>
                  <a:pt x="2281" y="15547"/>
                  <a:pt x="2195" y="16088"/>
                </a:cubicBezTo>
                <a:close/>
              </a:path>
            </a:pathLst>
          </a:custGeom>
          <a:solidFill>
            <a:srgbClr val="00A0A8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Imputation par calcul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fr-FR" sz="1500" b="1" i="1" dirty="0"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En se servant de la formule ;</a:t>
            </a:r>
          </a:p>
          <a:p>
            <a:pPr marL="285750" indent="-285750"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fr-FR" sz="15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Imputation non satisfaisante : </a:t>
            </a:r>
            <a:r>
              <a:rPr lang="fr-FR" sz="1500" b="1" i="1" dirty="0">
                <a:solidFill>
                  <a:schemeClr val="bg1"/>
                </a:solidFill>
                <a:latin typeface="Tw Cen MT" panose="020B0602020104020603" pitchFamily="34" charset="0"/>
              </a:rPr>
              <a:t>précision du calcul = 36,13%</a:t>
            </a:r>
            <a:endParaRPr lang="en-US" sz="15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C6B9664-426F-E2F5-1B9F-1953F3BCC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843" y="1312158"/>
            <a:ext cx="4462924" cy="286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898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9">
            <a:extLst>
              <a:ext uri="{FF2B5EF4-FFF2-40B4-BE49-F238E27FC236}">
                <a16:creationId xmlns:a16="http://schemas.microsoft.com/office/drawing/2014/main" id="{B4B44DFC-C511-33CD-FC11-957510B77F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200656" y="111829"/>
            <a:ext cx="778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Bilan</a:t>
            </a:r>
          </a:p>
        </p:txBody>
      </p:sp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7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2976" y="6435093"/>
            <a:ext cx="2743200" cy="365125"/>
          </a:xfrm>
        </p:spPr>
        <p:txBody>
          <a:bodyPr/>
          <a:lstStyle/>
          <a:p>
            <a:fld id="{CF7B2122-A7E4-4127-93C7-B9A285044C6D}" type="slidenum">
              <a:rPr lang="fr-FR" smtClean="0"/>
              <a:t>13</a:t>
            </a:fld>
            <a:endParaRPr lang="fr-F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A2DACC0-867C-5D39-1C2F-45C71F7B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13" y="2561971"/>
            <a:ext cx="8223827" cy="387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au 12">
            <a:extLst>
              <a:ext uri="{FF2B5EF4-FFF2-40B4-BE49-F238E27FC236}">
                <a16:creationId xmlns:a16="http://schemas.microsoft.com/office/drawing/2014/main" id="{1B52F19B-3073-777D-4EB7-4269A2B3E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66164"/>
              </p:ext>
            </p:extLst>
          </p:nvPr>
        </p:nvGraphicFramePr>
        <p:xfrm>
          <a:off x="647700" y="846094"/>
          <a:ext cx="5792439" cy="1627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0813">
                  <a:extLst>
                    <a:ext uri="{9D8B030D-6E8A-4147-A177-3AD203B41FA5}">
                      <a16:colId xmlns:a16="http://schemas.microsoft.com/office/drawing/2014/main" val="1864254916"/>
                    </a:ext>
                  </a:extLst>
                </a:gridCol>
                <a:gridCol w="1930813">
                  <a:extLst>
                    <a:ext uri="{9D8B030D-6E8A-4147-A177-3AD203B41FA5}">
                      <a16:colId xmlns:a16="http://schemas.microsoft.com/office/drawing/2014/main" val="2549913847"/>
                    </a:ext>
                  </a:extLst>
                </a:gridCol>
                <a:gridCol w="1930813">
                  <a:extLst>
                    <a:ext uri="{9D8B030D-6E8A-4147-A177-3AD203B41FA5}">
                      <a16:colId xmlns:a16="http://schemas.microsoft.com/office/drawing/2014/main" val="4164955436"/>
                    </a:ext>
                  </a:extLst>
                </a:gridCol>
              </a:tblGrid>
              <a:tr h="356113">
                <a:tc>
                  <a:txBody>
                    <a:bodyPr/>
                    <a:lstStyle/>
                    <a:p>
                      <a:pPr algn="ctr"/>
                      <a:endParaRPr lang="fr-FR" sz="14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Nombre de lignes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Nombre de colonnes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313847"/>
                  </a:ext>
                </a:extLst>
              </a:tr>
              <a:tr h="635915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Fichier de départ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320771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162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959178"/>
                  </a:ext>
                </a:extLst>
              </a:tr>
              <a:tr h="635915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Données nettoyées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  <a:ea typeface="+mn-ea"/>
                          <a:cs typeface="+mn-cs"/>
                        </a:rPr>
                        <a:t>90970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86166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62A9C92B-A7A8-69D3-B5EC-88C838F00A78}"/>
              </a:ext>
            </a:extLst>
          </p:cNvPr>
          <p:cNvSpPr txBox="1"/>
          <p:nvPr/>
        </p:nvSpPr>
        <p:spPr>
          <a:xfrm>
            <a:off x="253550" y="5111496"/>
            <a:ext cx="2809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latin typeface="Tw Cen MT" panose="020B0602020104020603" pitchFamily="34" charset="0"/>
              </a:rPr>
              <a:t>Données manquantes complétées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latin typeface="Tw Cen MT" panose="020B0602020104020603" pitchFamily="34" charset="0"/>
              </a:rPr>
              <a:t>Sauvegarde pour l’analyse</a:t>
            </a:r>
          </a:p>
        </p:txBody>
      </p:sp>
    </p:spTree>
    <p:extLst>
      <p:ext uri="{BB962C8B-B14F-4D97-AF65-F5344CB8AC3E}">
        <p14:creationId xmlns:p14="http://schemas.microsoft.com/office/powerpoint/2010/main" val="2111169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6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14</a:t>
            </a:fld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CA3A10-4A18-2358-8904-AF577D8A55F2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2" name="Group 5">
            <a:extLst>
              <a:ext uri="{FF2B5EF4-FFF2-40B4-BE49-F238E27FC236}">
                <a16:creationId xmlns:a16="http://schemas.microsoft.com/office/drawing/2014/main" id="{DB9BEF60-C2CD-3CFE-96A5-937A3C1A7DB4}"/>
              </a:ext>
            </a:extLst>
          </p:cNvPr>
          <p:cNvGrpSpPr/>
          <p:nvPr/>
        </p:nvGrpSpPr>
        <p:grpSpPr>
          <a:xfrm>
            <a:off x="3302574" y="256712"/>
            <a:ext cx="5586851" cy="6289712"/>
            <a:chOff x="3796145" y="1335531"/>
            <a:chExt cx="4599710" cy="5143780"/>
          </a:xfrm>
        </p:grpSpPr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B7407829-EE68-483C-4C10-7E6746C945A2}"/>
                </a:ext>
              </a:extLst>
            </p:cNvPr>
            <p:cNvSpPr/>
            <p:nvPr/>
          </p:nvSpPr>
          <p:spPr>
            <a:xfrm>
              <a:off x="4146563" y="1953375"/>
              <a:ext cx="3906250" cy="3907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8794"/>
                    <a:pt x="21049" y="6913"/>
                    <a:pt x="20091" y="5302"/>
                  </a:cubicBezTo>
                  <a:cubicBezTo>
                    <a:pt x="20091" y="5297"/>
                    <a:pt x="20086" y="5287"/>
                    <a:pt x="20080" y="5281"/>
                  </a:cubicBezTo>
                  <a:cubicBezTo>
                    <a:pt x="20075" y="5276"/>
                    <a:pt x="20070" y="5271"/>
                    <a:pt x="20065" y="5266"/>
                  </a:cubicBezTo>
                  <a:cubicBezTo>
                    <a:pt x="18178" y="2116"/>
                    <a:pt x="14726" y="0"/>
                    <a:pt x="10795" y="0"/>
                  </a:cubicBezTo>
                  <a:cubicBezTo>
                    <a:pt x="6889" y="0"/>
                    <a:pt x="3462" y="2085"/>
                    <a:pt x="1565" y="5195"/>
                  </a:cubicBezTo>
                  <a:cubicBezTo>
                    <a:pt x="1560" y="5200"/>
                    <a:pt x="1555" y="5205"/>
                    <a:pt x="1555" y="5210"/>
                  </a:cubicBezTo>
                  <a:cubicBezTo>
                    <a:pt x="1550" y="5215"/>
                    <a:pt x="1550" y="5220"/>
                    <a:pt x="1550" y="5230"/>
                  </a:cubicBezTo>
                  <a:cubicBezTo>
                    <a:pt x="566" y="6857"/>
                    <a:pt x="0" y="8763"/>
                    <a:pt x="0" y="10803"/>
                  </a:cubicBezTo>
                  <a:cubicBezTo>
                    <a:pt x="0" y="12811"/>
                    <a:pt x="551" y="14692"/>
                    <a:pt x="1509" y="16303"/>
                  </a:cubicBezTo>
                  <a:cubicBezTo>
                    <a:pt x="1509" y="16308"/>
                    <a:pt x="1514" y="16319"/>
                    <a:pt x="1520" y="16324"/>
                  </a:cubicBezTo>
                  <a:cubicBezTo>
                    <a:pt x="1525" y="16329"/>
                    <a:pt x="1530" y="16334"/>
                    <a:pt x="1535" y="16339"/>
                  </a:cubicBezTo>
                  <a:cubicBezTo>
                    <a:pt x="3422" y="19489"/>
                    <a:pt x="6874" y="21600"/>
                    <a:pt x="10805" y="21600"/>
                  </a:cubicBezTo>
                  <a:cubicBezTo>
                    <a:pt x="14711" y="21600"/>
                    <a:pt x="18138" y="19520"/>
                    <a:pt x="20035" y="16405"/>
                  </a:cubicBezTo>
                  <a:cubicBezTo>
                    <a:pt x="20040" y="16400"/>
                    <a:pt x="20045" y="16395"/>
                    <a:pt x="20045" y="16390"/>
                  </a:cubicBezTo>
                  <a:cubicBezTo>
                    <a:pt x="20050" y="16385"/>
                    <a:pt x="20050" y="16380"/>
                    <a:pt x="20050" y="16370"/>
                  </a:cubicBezTo>
                  <a:cubicBezTo>
                    <a:pt x="21034" y="14743"/>
                    <a:pt x="21600" y="12837"/>
                    <a:pt x="21600" y="10803"/>
                  </a:cubicBezTo>
                  <a:close/>
                  <a:moveTo>
                    <a:pt x="19948" y="16242"/>
                  </a:moveTo>
                  <a:lnTo>
                    <a:pt x="18342" y="15273"/>
                  </a:lnTo>
                  <a:cubicBezTo>
                    <a:pt x="18337" y="15171"/>
                    <a:pt x="18331" y="15070"/>
                    <a:pt x="18326" y="14962"/>
                  </a:cubicBezTo>
                  <a:cubicBezTo>
                    <a:pt x="19474" y="14442"/>
                    <a:pt x="20096" y="13815"/>
                    <a:pt x="20096" y="13148"/>
                  </a:cubicBezTo>
                  <a:cubicBezTo>
                    <a:pt x="20096" y="13107"/>
                    <a:pt x="20060" y="13071"/>
                    <a:pt x="20019" y="13071"/>
                  </a:cubicBezTo>
                  <a:cubicBezTo>
                    <a:pt x="19978" y="13071"/>
                    <a:pt x="19943" y="13107"/>
                    <a:pt x="19943" y="13148"/>
                  </a:cubicBezTo>
                  <a:cubicBezTo>
                    <a:pt x="19943" y="13734"/>
                    <a:pt x="19361" y="14315"/>
                    <a:pt x="18316" y="14799"/>
                  </a:cubicBezTo>
                  <a:cubicBezTo>
                    <a:pt x="18286" y="14504"/>
                    <a:pt x="18240" y="14188"/>
                    <a:pt x="18173" y="13851"/>
                  </a:cubicBezTo>
                  <a:cubicBezTo>
                    <a:pt x="17985" y="12888"/>
                    <a:pt x="17648" y="11817"/>
                    <a:pt x="17194" y="10701"/>
                  </a:cubicBezTo>
                  <a:cubicBezTo>
                    <a:pt x="17648" y="9584"/>
                    <a:pt x="17985" y="8514"/>
                    <a:pt x="18173" y="7550"/>
                  </a:cubicBezTo>
                  <a:cubicBezTo>
                    <a:pt x="18240" y="7214"/>
                    <a:pt x="18286" y="6898"/>
                    <a:pt x="18316" y="6602"/>
                  </a:cubicBezTo>
                  <a:cubicBezTo>
                    <a:pt x="19361" y="7086"/>
                    <a:pt x="19943" y="7667"/>
                    <a:pt x="19943" y="8254"/>
                  </a:cubicBezTo>
                  <a:cubicBezTo>
                    <a:pt x="19943" y="8294"/>
                    <a:pt x="19978" y="8330"/>
                    <a:pt x="20019" y="8330"/>
                  </a:cubicBezTo>
                  <a:cubicBezTo>
                    <a:pt x="20060" y="8330"/>
                    <a:pt x="20096" y="8294"/>
                    <a:pt x="20096" y="8254"/>
                  </a:cubicBezTo>
                  <a:cubicBezTo>
                    <a:pt x="20096" y="7586"/>
                    <a:pt x="19474" y="6959"/>
                    <a:pt x="18326" y="6439"/>
                  </a:cubicBezTo>
                  <a:cubicBezTo>
                    <a:pt x="18326" y="6434"/>
                    <a:pt x="18326" y="6423"/>
                    <a:pt x="18326" y="6418"/>
                  </a:cubicBezTo>
                  <a:lnTo>
                    <a:pt x="19989" y="5429"/>
                  </a:lnTo>
                  <a:cubicBezTo>
                    <a:pt x="20917" y="7010"/>
                    <a:pt x="21447" y="8845"/>
                    <a:pt x="21447" y="10803"/>
                  </a:cubicBezTo>
                  <a:cubicBezTo>
                    <a:pt x="21447" y="12786"/>
                    <a:pt x="20896" y="14651"/>
                    <a:pt x="19948" y="16242"/>
                  </a:cubicBezTo>
                  <a:close/>
                  <a:moveTo>
                    <a:pt x="3432" y="14866"/>
                  </a:moveTo>
                  <a:cubicBezTo>
                    <a:pt x="3457" y="14560"/>
                    <a:pt x="3508" y="14233"/>
                    <a:pt x="3575" y="13882"/>
                  </a:cubicBezTo>
                  <a:cubicBezTo>
                    <a:pt x="3753" y="12969"/>
                    <a:pt x="4064" y="11960"/>
                    <a:pt x="4487" y="10905"/>
                  </a:cubicBezTo>
                  <a:cubicBezTo>
                    <a:pt x="4865" y="11807"/>
                    <a:pt x="5318" y="12740"/>
                    <a:pt x="5833" y="13668"/>
                  </a:cubicBezTo>
                  <a:lnTo>
                    <a:pt x="3651" y="14962"/>
                  </a:lnTo>
                  <a:cubicBezTo>
                    <a:pt x="3575" y="14927"/>
                    <a:pt x="3503" y="14896"/>
                    <a:pt x="3432" y="14866"/>
                  </a:cubicBezTo>
                  <a:close/>
                  <a:moveTo>
                    <a:pt x="3488" y="15059"/>
                  </a:moveTo>
                  <a:lnTo>
                    <a:pt x="3416" y="15105"/>
                  </a:lnTo>
                  <a:cubicBezTo>
                    <a:pt x="3416" y="15080"/>
                    <a:pt x="3422" y="15054"/>
                    <a:pt x="3422" y="15034"/>
                  </a:cubicBezTo>
                  <a:cubicBezTo>
                    <a:pt x="3442" y="15039"/>
                    <a:pt x="3462" y="15049"/>
                    <a:pt x="3488" y="15059"/>
                  </a:cubicBezTo>
                  <a:close/>
                  <a:moveTo>
                    <a:pt x="3524" y="6490"/>
                  </a:moveTo>
                  <a:lnTo>
                    <a:pt x="5767" y="7846"/>
                  </a:lnTo>
                  <a:cubicBezTo>
                    <a:pt x="5278" y="8733"/>
                    <a:pt x="4844" y="9625"/>
                    <a:pt x="4482" y="10492"/>
                  </a:cubicBezTo>
                  <a:cubicBezTo>
                    <a:pt x="4064" y="9436"/>
                    <a:pt x="3753" y="8427"/>
                    <a:pt x="3569" y="7514"/>
                  </a:cubicBezTo>
                  <a:cubicBezTo>
                    <a:pt x="3498" y="7163"/>
                    <a:pt x="3452" y="6836"/>
                    <a:pt x="3427" y="6530"/>
                  </a:cubicBezTo>
                  <a:cubicBezTo>
                    <a:pt x="3462" y="6520"/>
                    <a:pt x="3493" y="6505"/>
                    <a:pt x="3524" y="6490"/>
                  </a:cubicBezTo>
                  <a:close/>
                  <a:moveTo>
                    <a:pt x="18163" y="6530"/>
                  </a:moveTo>
                  <a:cubicBezTo>
                    <a:pt x="18138" y="6836"/>
                    <a:pt x="18087" y="7168"/>
                    <a:pt x="18020" y="7519"/>
                  </a:cubicBezTo>
                  <a:cubicBezTo>
                    <a:pt x="17842" y="8432"/>
                    <a:pt x="17531" y="9441"/>
                    <a:pt x="17108" y="10497"/>
                  </a:cubicBezTo>
                  <a:cubicBezTo>
                    <a:pt x="16751" y="9645"/>
                    <a:pt x="16327" y="8763"/>
                    <a:pt x="15848" y="7892"/>
                  </a:cubicBezTo>
                  <a:lnTo>
                    <a:pt x="18148" y="6525"/>
                  </a:lnTo>
                  <a:cubicBezTo>
                    <a:pt x="18153" y="6525"/>
                    <a:pt x="18158" y="6530"/>
                    <a:pt x="18163" y="6530"/>
                  </a:cubicBezTo>
                  <a:close/>
                  <a:moveTo>
                    <a:pt x="15608" y="13622"/>
                  </a:moveTo>
                  <a:lnTo>
                    <a:pt x="10948" y="10803"/>
                  </a:lnTo>
                  <a:lnTo>
                    <a:pt x="15716" y="7968"/>
                  </a:lnTo>
                  <a:cubicBezTo>
                    <a:pt x="16220" y="8886"/>
                    <a:pt x="16659" y="9808"/>
                    <a:pt x="17026" y="10701"/>
                  </a:cubicBezTo>
                  <a:cubicBezTo>
                    <a:pt x="16639" y="11649"/>
                    <a:pt x="16164" y="12633"/>
                    <a:pt x="15614" y="13612"/>
                  </a:cubicBezTo>
                  <a:cubicBezTo>
                    <a:pt x="15614" y="13617"/>
                    <a:pt x="15608" y="13617"/>
                    <a:pt x="15608" y="13622"/>
                  </a:cubicBezTo>
                  <a:close/>
                  <a:moveTo>
                    <a:pt x="15772" y="7754"/>
                  </a:moveTo>
                  <a:cubicBezTo>
                    <a:pt x="15761" y="7739"/>
                    <a:pt x="15756" y="7723"/>
                    <a:pt x="15746" y="7708"/>
                  </a:cubicBezTo>
                  <a:cubicBezTo>
                    <a:pt x="15323" y="6954"/>
                    <a:pt x="14879" y="6235"/>
                    <a:pt x="14420" y="5567"/>
                  </a:cubicBezTo>
                  <a:cubicBezTo>
                    <a:pt x="15481" y="5715"/>
                    <a:pt x="16455" y="5929"/>
                    <a:pt x="17291" y="6199"/>
                  </a:cubicBezTo>
                  <a:cubicBezTo>
                    <a:pt x="17531" y="6276"/>
                    <a:pt x="17755" y="6362"/>
                    <a:pt x="17969" y="6444"/>
                  </a:cubicBezTo>
                  <a:lnTo>
                    <a:pt x="15772" y="7754"/>
                  </a:lnTo>
                  <a:close/>
                  <a:moveTo>
                    <a:pt x="15614" y="7785"/>
                  </a:moveTo>
                  <a:cubicBezTo>
                    <a:pt x="15624" y="7800"/>
                    <a:pt x="15629" y="7815"/>
                    <a:pt x="15639" y="7830"/>
                  </a:cubicBezTo>
                  <a:lnTo>
                    <a:pt x="10871" y="10665"/>
                  </a:lnTo>
                  <a:lnTo>
                    <a:pt x="10871" y="5327"/>
                  </a:lnTo>
                  <a:cubicBezTo>
                    <a:pt x="12034" y="5332"/>
                    <a:pt x="13161" y="5404"/>
                    <a:pt x="14211" y="5541"/>
                  </a:cubicBezTo>
                  <a:cubicBezTo>
                    <a:pt x="14701" y="6240"/>
                    <a:pt x="15170" y="6994"/>
                    <a:pt x="15614" y="7785"/>
                  </a:cubicBezTo>
                  <a:close/>
                  <a:moveTo>
                    <a:pt x="10876" y="5174"/>
                  </a:moveTo>
                  <a:lnTo>
                    <a:pt x="10876" y="1871"/>
                  </a:lnTo>
                  <a:cubicBezTo>
                    <a:pt x="11137" y="2060"/>
                    <a:pt x="11407" y="2284"/>
                    <a:pt x="11682" y="2544"/>
                  </a:cubicBezTo>
                  <a:cubicBezTo>
                    <a:pt x="12483" y="3288"/>
                    <a:pt x="13309" y="4257"/>
                    <a:pt x="14099" y="5373"/>
                  </a:cubicBezTo>
                  <a:cubicBezTo>
                    <a:pt x="13079" y="5246"/>
                    <a:pt x="11993" y="5180"/>
                    <a:pt x="10876" y="5174"/>
                  </a:cubicBezTo>
                  <a:close/>
                  <a:moveTo>
                    <a:pt x="10724" y="5174"/>
                  </a:moveTo>
                  <a:cubicBezTo>
                    <a:pt x="9602" y="5180"/>
                    <a:pt x="8516" y="5246"/>
                    <a:pt x="7496" y="5373"/>
                  </a:cubicBezTo>
                  <a:cubicBezTo>
                    <a:pt x="8286" y="4257"/>
                    <a:pt x="9107" y="3288"/>
                    <a:pt x="9913" y="2544"/>
                  </a:cubicBezTo>
                  <a:cubicBezTo>
                    <a:pt x="10193" y="2284"/>
                    <a:pt x="10463" y="2060"/>
                    <a:pt x="10724" y="1871"/>
                  </a:cubicBezTo>
                  <a:lnTo>
                    <a:pt x="10724" y="5174"/>
                  </a:lnTo>
                  <a:close/>
                  <a:moveTo>
                    <a:pt x="10724" y="5327"/>
                  </a:moveTo>
                  <a:lnTo>
                    <a:pt x="10724" y="10665"/>
                  </a:lnTo>
                  <a:lnTo>
                    <a:pt x="5976" y="7795"/>
                  </a:lnTo>
                  <a:cubicBezTo>
                    <a:pt x="5976" y="7790"/>
                    <a:pt x="5981" y="7790"/>
                    <a:pt x="5981" y="7785"/>
                  </a:cubicBezTo>
                  <a:cubicBezTo>
                    <a:pt x="6425" y="6994"/>
                    <a:pt x="6894" y="6240"/>
                    <a:pt x="7378" y="5541"/>
                  </a:cubicBezTo>
                  <a:cubicBezTo>
                    <a:pt x="8429" y="5404"/>
                    <a:pt x="9556" y="5332"/>
                    <a:pt x="10724" y="5327"/>
                  </a:cubicBezTo>
                  <a:close/>
                  <a:moveTo>
                    <a:pt x="5849" y="7713"/>
                  </a:moveTo>
                  <a:cubicBezTo>
                    <a:pt x="5844" y="7713"/>
                    <a:pt x="5844" y="7713"/>
                    <a:pt x="5849" y="7713"/>
                  </a:cubicBezTo>
                  <a:lnTo>
                    <a:pt x="3702" y="6423"/>
                  </a:lnTo>
                  <a:cubicBezTo>
                    <a:pt x="3891" y="6347"/>
                    <a:pt x="4095" y="6276"/>
                    <a:pt x="4304" y="6204"/>
                  </a:cubicBezTo>
                  <a:cubicBezTo>
                    <a:pt x="5140" y="5934"/>
                    <a:pt x="6114" y="5720"/>
                    <a:pt x="7175" y="5572"/>
                  </a:cubicBezTo>
                  <a:cubicBezTo>
                    <a:pt x="6716" y="6240"/>
                    <a:pt x="6267" y="6959"/>
                    <a:pt x="5849" y="7713"/>
                  </a:cubicBezTo>
                  <a:close/>
                  <a:moveTo>
                    <a:pt x="5900" y="7927"/>
                  </a:moveTo>
                  <a:lnTo>
                    <a:pt x="10647" y="10797"/>
                  </a:lnTo>
                  <a:lnTo>
                    <a:pt x="5961" y="13581"/>
                  </a:lnTo>
                  <a:cubicBezTo>
                    <a:pt x="5420" y="12612"/>
                    <a:pt x="4951" y="11639"/>
                    <a:pt x="4564" y="10695"/>
                  </a:cubicBezTo>
                  <a:cubicBezTo>
                    <a:pt x="4936" y="9793"/>
                    <a:pt x="5385" y="8860"/>
                    <a:pt x="5900" y="7927"/>
                  </a:cubicBezTo>
                  <a:close/>
                  <a:moveTo>
                    <a:pt x="5910" y="13795"/>
                  </a:moveTo>
                  <a:cubicBezTo>
                    <a:pt x="6313" y="14509"/>
                    <a:pt x="6736" y="15192"/>
                    <a:pt x="7175" y="15829"/>
                  </a:cubicBezTo>
                  <a:cubicBezTo>
                    <a:pt x="6114" y="15681"/>
                    <a:pt x="5145" y="15467"/>
                    <a:pt x="4304" y="15197"/>
                  </a:cubicBezTo>
                  <a:cubicBezTo>
                    <a:pt x="4141" y="15146"/>
                    <a:pt x="3982" y="15090"/>
                    <a:pt x="3835" y="15034"/>
                  </a:cubicBezTo>
                  <a:lnTo>
                    <a:pt x="5910" y="13795"/>
                  </a:lnTo>
                  <a:close/>
                  <a:moveTo>
                    <a:pt x="6037" y="13719"/>
                  </a:moveTo>
                  <a:lnTo>
                    <a:pt x="10718" y="10935"/>
                  </a:lnTo>
                  <a:lnTo>
                    <a:pt x="10718" y="16069"/>
                  </a:lnTo>
                  <a:cubicBezTo>
                    <a:pt x="9556" y="16064"/>
                    <a:pt x="8424" y="15992"/>
                    <a:pt x="7373" y="15855"/>
                  </a:cubicBezTo>
                  <a:cubicBezTo>
                    <a:pt x="6914" y="15192"/>
                    <a:pt x="6466" y="14473"/>
                    <a:pt x="6037" y="13719"/>
                  </a:cubicBezTo>
                  <a:close/>
                  <a:moveTo>
                    <a:pt x="10724" y="16222"/>
                  </a:moveTo>
                  <a:lnTo>
                    <a:pt x="10724" y="19525"/>
                  </a:lnTo>
                  <a:cubicBezTo>
                    <a:pt x="10463" y="19337"/>
                    <a:pt x="10193" y="19112"/>
                    <a:pt x="9913" y="18852"/>
                  </a:cubicBezTo>
                  <a:cubicBezTo>
                    <a:pt x="9112" y="18108"/>
                    <a:pt x="8286" y="17139"/>
                    <a:pt x="7496" y="16023"/>
                  </a:cubicBezTo>
                  <a:cubicBezTo>
                    <a:pt x="8510" y="16150"/>
                    <a:pt x="9602" y="16222"/>
                    <a:pt x="10724" y="16222"/>
                  </a:cubicBezTo>
                  <a:close/>
                  <a:moveTo>
                    <a:pt x="10876" y="16222"/>
                  </a:moveTo>
                  <a:cubicBezTo>
                    <a:pt x="11993" y="16217"/>
                    <a:pt x="13084" y="16150"/>
                    <a:pt x="14099" y="16028"/>
                  </a:cubicBezTo>
                  <a:cubicBezTo>
                    <a:pt x="13309" y="17144"/>
                    <a:pt x="12488" y="18113"/>
                    <a:pt x="11682" y="18857"/>
                  </a:cubicBezTo>
                  <a:cubicBezTo>
                    <a:pt x="11402" y="19112"/>
                    <a:pt x="11137" y="19337"/>
                    <a:pt x="10876" y="19530"/>
                  </a:cubicBezTo>
                  <a:lnTo>
                    <a:pt x="10876" y="16222"/>
                  </a:lnTo>
                  <a:close/>
                  <a:moveTo>
                    <a:pt x="10876" y="16069"/>
                  </a:moveTo>
                  <a:lnTo>
                    <a:pt x="10876" y="10935"/>
                  </a:lnTo>
                  <a:lnTo>
                    <a:pt x="15537" y="13754"/>
                  </a:lnTo>
                  <a:cubicBezTo>
                    <a:pt x="15119" y="14493"/>
                    <a:pt x="14675" y="15202"/>
                    <a:pt x="14222" y="15860"/>
                  </a:cubicBezTo>
                  <a:cubicBezTo>
                    <a:pt x="13166" y="15992"/>
                    <a:pt x="12039" y="16064"/>
                    <a:pt x="10876" y="16069"/>
                  </a:cubicBezTo>
                  <a:close/>
                  <a:moveTo>
                    <a:pt x="15665" y="13831"/>
                  </a:moveTo>
                  <a:lnTo>
                    <a:pt x="17689" y="15054"/>
                  </a:lnTo>
                  <a:cubicBezTo>
                    <a:pt x="17561" y="15100"/>
                    <a:pt x="17429" y="15146"/>
                    <a:pt x="17291" y="15192"/>
                  </a:cubicBezTo>
                  <a:cubicBezTo>
                    <a:pt x="16450" y="15467"/>
                    <a:pt x="15476" y="15676"/>
                    <a:pt x="14420" y="15824"/>
                  </a:cubicBezTo>
                  <a:cubicBezTo>
                    <a:pt x="14849" y="15202"/>
                    <a:pt x="15267" y="14534"/>
                    <a:pt x="15665" y="13831"/>
                  </a:cubicBezTo>
                  <a:close/>
                  <a:moveTo>
                    <a:pt x="15741" y="13698"/>
                  </a:moveTo>
                  <a:cubicBezTo>
                    <a:pt x="15741" y="13693"/>
                    <a:pt x="15746" y="13688"/>
                    <a:pt x="15746" y="13688"/>
                  </a:cubicBezTo>
                  <a:cubicBezTo>
                    <a:pt x="16266" y="12755"/>
                    <a:pt x="16725" y="11812"/>
                    <a:pt x="17108" y="10905"/>
                  </a:cubicBezTo>
                  <a:cubicBezTo>
                    <a:pt x="17526" y="11960"/>
                    <a:pt x="17837" y="12969"/>
                    <a:pt x="18020" y="13882"/>
                  </a:cubicBezTo>
                  <a:cubicBezTo>
                    <a:pt x="18092" y="14233"/>
                    <a:pt x="18138" y="14565"/>
                    <a:pt x="18163" y="14871"/>
                  </a:cubicBezTo>
                  <a:cubicBezTo>
                    <a:pt x="18071" y="14911"/>
                    <a:pt x="17975" y="14952"/>
                    <a:pt x="17873" y="14993"/>
                  </a:cubicBezTo>
                  <a:lnTo>
                    <a:pt x="15741" y="13698"/>
                  </a:lnTo>
                  <a:close/>
                  <a:moveTo>
                    <a:pt x="18173" y="15029"/>
                  </a:moveTo>
                  <a:cubicBezTo>
                    <a:pt x="18178" y="15080"/>
                    <a:pt x="18178" y="15126"/>
                    <a:pt x="18184" y="15177"/>
                  </a:cubicBezTo>
                  <a:lnTo>
                    <a:pt x="18036" y="15090"/>
                  </a:lnTo>
                  <a:cubicBezTo>
                    <a:pt x="18082" y="15070"/>
                    <a:pt x="18127" y="15049"/>
                    <a:pt x="18173" y="15029"/>
                  </a:cubicBezTo>
                  <a:close/>
                  <a:moveTo>
                    <a:pt x="19907" y="5297"/>
                  </a:moveTo>
                  <a:lnTo>
                    <a:pt x="18337" y="6230"/>
                  </a:lnTo>
                  <a:cubicBezTo>
                    <a:pt x="18388" y="5123"/>
                    <a:pt x="18133" y="4374"/>
                    <a:pt x="17597" y="4073"/>
                  </a:cubicBezTo>
                  <a:cubicBezTo>
                    <a:pt x="17561" y="4053"/>
                    <a:pt x="17516" y="4068"/>
                    <a:pt x="17495" y="4104"/>
                  </a:cubicBezTo>
                  <a:cubicBezTo>
                    <a:pt x="17475" y="4140"/>
                    <a:pt x="17490" y="4185"/>
                    <a:pt x="17526" y="4206"/>
                  </a:cubicBezTo>
                  <a:cubicBezTo>
                    <a:pt x="18020" y="4481"/>
                    <a:pt x="18245" y="5230"/>
                    <a:pt x="18178" y="6321"/>
                  </a:cubicBezTo>
                  <a:lnTo>
                    <a:pt x="18138" y="6347"/>
                  </a:lnTo>
                  <a:cubicBezTo>
                    <a:pt x="17893" y="6245"/>
                    <a:pt x="17628" y="6148"/>
                    <a:pt x="17342" y="6051"/>
                  </a:cubicBezTo>
                  <a:cubicBezTo>
                    <a:pt x="16460" y="5766"/>
                    <a:pt x="15425" y="5541"/>
                    <a:pt x="14303" y="5394"/>
                  </a:cubicBezTo>
                  <a:cubicBezTo>
                    <a:pt x="13482" y="4216"/>
                    <a:pt x="12625" y="3202"/>
                    <a:pt x="11784" y="2427"/>
                  </a:cubicBezTo>
                  <a:cubicBezTo>
                    <a:pt x="11488" y="2151"/>
                    <a:pt x="11203" y="1917"/>
                    <a:pt x="10933" y="1718"/>
                  </a:cubicBezTo>
                  <a:cubicBezTo>
                    <a:pt x="11789" y="1137"/>
                    <a:pt x="12513" y="958"/>
                    <a:pt x="12993" y="1229"/>
                  </a:cubicBezTo>
                  <a:cubicBezTo>
                    <a:pt x="13028" y="1249"/>
                    <a:pt x="13074" y="1234"/>
                    <a:pt x="13095" y="1198"/>
                  </a:cubicBezTo>
                  <a:cubicBezTo>
                    <a:pt x="13115" y="1162"/>
                    <a:pt x="13100" y="1116"/>
                    <a:pt x="13064" y="1096"/>
                  </a:cubicBezTo>
                  <a:cubicBezTo>
                    <a:pt x="12534" y="800"/>
                    <a:pt x="11774" y="969"/>
                    <a:pt x="10871" y="1575"/>
                  </a:cubicBezTo>
                  <a:lnTo>
                    <a:pt x="10871" y="158"/>
                  </a:lnTo>
                  <a:cubicBezTo>
                    <a:pt x="14701" y="184"/>
                    <a:pt x="18051" y="2238"/>
                    <a:pt x="19907" y="5297"/>
                  </a:cubicBezTo>
                  <a:close/>
                  <a:moveTo>
                    <a:pt x="10724" y="158"/>
                  </a:moveTo>
                  <a:lnTo>
                    <a:pt x="10724" y="1580"/>
                  </a:lnTo>
                  <a:cubicBezTo>
                    <a:pt x="9821" y="974"/>
                    <a:pt x="9061" y="805"/>
                    <a:pt x="8531" y="1101"/>
                  </a:cubicBezTo>
                  <a:cubicBezTo>
                    <a:pt x="8495" y="1122"/>
                    <a:pt x="8480" y="1167"/>
                    <a:pt x="8500" y="1203"/>
                  </a:cubicBezTo>
                  <a:cubicBezTo>
                    <a:pt x="8521" y="1239"/>
                    <a:pt x="8567" y="1254"/>
                    <a:pt x="8602" y="1234"/>
                  </a:cubicBezTo>
                  <a:cubicBezTo>
                    <a:pt x="9082" y="969"/>
                    <a:pt x="9806" y="1147"/>
                    <a:pt x="10662" y="1723"/>
                  </a:cubicBezTo>
                  <a:cubicBezTo>
                    <a:pt x="10387" y="1922"/>
                    <a:pt x="10101" y="2156"/>
                    <a:pt x="9806" y="2432"/>
                  </a:cubicBezTo>
                  <a:cubicBezTo>
                    <a:pt x="8969" y="3207"/>
                    <a:pt x="8108" y="4221"/>
                    <a:pt x="7287" y="5399"/>
                  </a:cubicBezTo>
                  <a:cubicBezTo>
                    <a:pt x="6165" y="5547"/>
                    <a:pt x="5135" y="5771"/>
                    <a:pt x="4253" y="6056"/>
                  </a:cubicBezTo>
                  <a:cubicBezTo>
                    <a:pt x="3998" y="6138"/>
                    <a:pt x="3758" y="6230"/>
                    <a:pt x="3534" y="6321"/>
                  </a:cubicBezTo>
                  <a:lnTo>
                    <a:pt x="3411" y="6245"/>
                  </a:lnTo>
                  <a:cubicBezTo>
                    <a:pt x="3360" y="5200"/>
                    <a:pt x="3590" y="4476"/>
                    <a:pt x="4069" y="4211"/>
                  </a:cubicBezTo>
                  <a:cubicBezTo>
                    <a:pt x="4105" y="4191"/>
                    <a:pt x="4120" y="4145"/>
                    <a:pt x="4100" y="4109"/>
                  </a:cubicBezTo>
                  <a:cubicBezTo>
                    <a:pt x="4079" y="4073"/>
                    <a:pt x="4033" y="4058"/>
                    <a:pt x="3998" y="4078"/>
                  </a:cubicBezTo>
                  <a:cubicBezTo>
                    <a:pt x="3473" y="4374"/>
                    <a:pt x="3223" y="5093"/>
                    <a:pt x="3253" y="6153"/>
                  </a:cubicBezTo>
                  <a:lnTo>
                    <a:pt x="1729" y="5230"/>
                  </a:lnTo>
                  <a:cubicBezTo>
                    <a:pt x="3595" y="2207"/>
                    <a:pt x="6925" y="184"/>
                    <a:pt x="10724" y="158"/>
                  </a:cubicBezTo>
                  <a:close/>
                  <a:moveTo>
                    <a:pt x="1652" y="5358"/>
                  </a:moveTo>
                  <a:lnTo>
                    <a:pt x="3263" y="6332"/>
                  </a:lnTo>
                  <a:cubicBezTo>
                    <a:pt x="3263" y="6367"/>
                    <a:pt x="3269" y="6398"/>
                    <a:pt x="3269" y="6434"/>
                  </a:cubicBezTo>
                  <a:cubicBezTo>
                    <a:pt x="2121" y="6954"/>
                    <a:pt x="1504" y="7581"/>
                    <a:pt x="1504" y="8248"/>
                  </a:cubicBezTo>
                  <a:cubicBezTo>
                    <a:pt x="1504" y="8289"/>
                    <a:pt x="1540" y="8325"/>
                    <a:pt x="1581" y="8325"/>
                  </a:cubicBezTo>
                  <a:cubicBezTo>
                    <a:pt x="1622" y="8325"/>
                    <a:pt x="1657" y="8289"/>
                    <a:pt x="1657" y="8248"/>
                  </a:cubicBezTo>
                  <a:cubicBezTo>
                    <a:pt x="1657" y="7662"/>
                    <a:pt x="2239" y="7086"/>
                    <a:pt x="3284" y="6597"/>
                  </a:cubicBezTo>
                  <a:cubicBezTo>
                    <a:pt x="3314" y="6892"/>
                    <a:pt x="3360" y="7208"/>
                    <a:pt x="3427" y="7545"/>
                  </a:cubicBezTo>
                  <a:cubicBezTo>
                    <a:pt x="3615" y="8508"/>
                    <a:pt x="3952" y="9579"/>
                    <a:pt x="4406" y="10695"/>
                  </a:cubicBezTo>
                  <a:cubicBezTo>
                    <a:pt x="3952" y="11812"/>
                    <a:pt x="3615" y="12883"/>
                    <a:pt x="3427" y="13846"/>
                  </a:cubicBezTo>
                  <a:cubicBezTo>
                    <a:pt x="3360" y="14182"/>
                    <a:pt x="3314" y="14499"/>
                    <a:pt x="3284" y="14794"/>
                  </a:cubicBezTo>
                  <a:cubicBezTo>
                    <a:pt x="2239" y="14310"/>
                    <a:pt x="1657" y="13729"/>
                    <a:pt x="1657" y="13142"/>
                  </a:cubicBezTo>
                  <a:cubicBezTo>
                    <a:pt x="1657" y="13102"/>
                    <a:pt x="1622" y="13066"/>
                    <a:pt x="1581" y="13066"/>
                  </a:cubicBezTo>
                  <a:cubicBezTo>
                    <a:pt x="1540" y="13066"/>
                    <a:pt x="1504" y="13102"/>
                    <a:pt x="1504" y="13142"/>
                  </a:cubicBezTo>
                  <a:cubicBezTo>
                    <a:pt x="1504" y="13805"/>
                    <a:pt x="2121" y="14437"/>
                    <a:pt x="3269" y="14957"/>
                  </a:cubicBezTo>
                  <a:cubicBezTo>
                    <a:pt x="3263" y="15039"/>
                    <a:pt x="3258" y="15115"/>
                    <a:pt x="3253" y="15192"/>
                  </a:cubicBezTo>
                  <a:lnTo>
                    <a:pt x="1606" y="16171"/>
                  </a:lnTo>
                  <a:cubicBezTo>
                    <a:pt x="678" y="14590"/>
                    <a:pt x="148" y="12755"/>
                    <a:pt x="148" y="10797"/>
                  </a:cubicBezTo>
                  <a:cubicBezTo>
                    <a:pt x="148" y="8814"/>
                    <a:pt x="699" y="6954"/>
                    <a:pt x="1652" y="5358"/>
                  </a:cubicBezTo>
                  <a:close/>
                  <a:moveTo>
                    <a:pt x="1688" y="16303"/>
                  </a:moveTo>
                  <a:lnTo>
                    <a:pt x="3253" y="15375"/>
                  </a:lnTo>
                  <a:cubicBezTo>
                    <a:pt x="3243" y="16364"/>
                    <a:pt x="3498" y="17042"/>
                    <a:pt x="3998" y="17323"/>
                  </a:cubicBezTo>
                  <a:cubicBezTo>
                    <a:pt x="4008" y="17328"/>
                    <a:pt x="4023" y="17333"/>
                    <a:pt x="4033" y="17333"/>
                  </a:cubicBezTo>
                  <a:cubicBezTo>
                    <a:pt x="4059" y="17333"/>
                    <a:pt x="4084" y="17318"/>
                    <a:pt x="4100" y="17292"/>
                  </a:cubicBezTo>
                  <a:cubicBezTo>
                    <a:pt x="4120" y="17257"/>
                    <a:pt x="4105" y="17211"/>
                    <a:pt x="4069" y="17190"/>
                  </a:cubicBezTo>
                  <a:cubicBezTo>
                    <a:pt x="3605" y="16930"/>
                    <a:pt x="3381" y="16262"/>
                    <a:pt x="3406" y="15284"/>
                  </a:cubicBezTo>
                  <a:lnTo>
                    <a:pt x="3666" y="15131"/>
                  </a:lnTo>
                  <a:cubicBezTo>
                    <a:pt x="3850" y="15202"/>
                    <a:pt x="4049" y="15273"/>
                    <a:pt x="4258" y="15340"/>
                  </a:cubicBezTo>
                  <a:cubicBezTo>
                    <a:pt x="5140" y="15625"/>
                    <a:pt x="6170" y="15850"/>
                    <a:pt x="7292" y="15997"/>
                  </a:cubicBezTo>
                  <a:cubicBezTo>
                    <a:pt x="8113" y="17175"/>
                    <a:pt x="8969" y="18189"/>
                    <a:pt x="9811" y="18964"/>
                  </a:cubicBezTo>
                  <a:cubicBezTo>
                    <a:pt x="10107" y="19240"/>
                    <a:pt x="10392" y="19474"/>
                    <a:pt x="10662" y="19673"/>
                  </a:cubicBezTo>
                  <a:cubicBezTo>
                    <a:pt x="9806" y="20254"/>
                    <a:pt x="9082" y="20433"/>
                    <a:pt x="8602" y="20162"/>
                  </a:cubicBezTo>
                  <a:cubicBezTo>
                    <a:pt x="8567" y="20142"/>
                    <a:pt x="8521" y="20157"/>
                    <a:pt x="8500" y="20193"/>
                  </a:cubicBezTo>
                  <a:cubicBezTo>
                    <a:pt x="8480" y="20229"/>
                    <a:pt x="8495" y="20275"/>
                    <a:pt x="8531" y="20295"/>
                  </a:cubicBezTo>
                  <a:cubicBezTo>
                    <a:pt x="8704" y="20392"/>
                    <a:pt x="8898" y="20438"/>
                    <a:pt x="9112" y="20438"/>
                  </a:cubicBezTo>
                  <a:cubicBezTo>
                    <a:pt x="9566" y="20438"/>
                    <a:pt x="10112" y="20229"/>
                    <a:pt x="10724" y="19816"/>
                  </a:cubicBezTo>
                  <a:lnTo>
                    <a:pt x="10724" y="21442"/>
                  </a:lnTo>
                  <a:cubicBezTo>
                    <a:pt x="6894" y="21416"/>
                    <a:pt x="3544" y="19362"/>
                    <a:pt x="1688" y="16303"/>
                  </a:cubicBezTo>
                  <a:close/>
                  <a:moveTo>
                    <a:pt x="10876" y="21447"/>
                  </a:moveTo>
                  <a:lnTo>
                    <a:pt x="10876" y="19826"/>
                  </a:lnTo>
                  <a:cubicBezTo>
                    <a:pt x="11488" y="20234"/>
                    <a:pt x="12034" y="20443"/>
                    <a:pt x="12488" y="20443"/>
                  </a:cubicBezTo>
                  <a:cubicBezTo>
                    <a:pt x="12702" y="20443"/>
                    <a:pt x="12896" y="20397"/>
                    <a:pt x="13069" y="20300"/>
                  </a:cubicBezTo>
                  <a:cubicBezTo>
                    <a:pt x="13105" y="20280"/>
                    <a:pt x="13120" y="20234"/>
                    <a:pt x="13100" y="20198"/>
                  </a:cubicBezTo>
                  <a:cubicBezTo>
                    <a:pt x="13079" y="20162"/>
                    <a:pt x="13033" y="20147"/>
                    <a:pt x="12998" y="20167"/>
                  </a:cubicBezTo>
                  <a:cubicBezTo>
                    <a:pt x="12518" y="20433"/>
                    <a:pt x="11794" y="20254"/>
                    <a:pt x="10938" y="19678"/>
                  </a:cubicBezTo>
                  <a:cubicBezTo>
                    <a:pt x="11213" y="19479"/>
                    <a:pt x="11499" y="19245"/>
                    <a:pt x="11789" y="18969"/>
                  </a:cubicBezTo>
                  <a:cubicBezTo>
                    <a:pt x="12625" y="18195"/>
                    <a:pt x="13487" y="17180"/>
                    <a:pt x="14308" y="16002"/>
                  </a:cubicBezTo>
                  <a:cubicBezTo>
                    <a:pt x="15430" y="15855"/>
                    <a:pt x="16460" y="15630"/>
                    <a:pt x="17347" y="15345"/>
                  </a:cubicBezTo>
                  <a:cubicBezTo>
                    <a:pt x="17526" y="15284"/>
                    <a:pt x="17699" y="15228"/>
                    <a:pt x="17862" y="15161"/>
                  </a:cubicBezTo>
                  <a:lnTo>
                    <a:pt x="18194" y="15360"/>
                  </a:lnTo>
                  <a:cubicBezTo>
                    <a:pt x="18204" y="16298"/>
                    <a:pt x="17980" y="16940"/>
                    <a:pt x="17531" y="17190"/>
                  </a:cubicBezTo>
                  <a:cubicBezTo>
                    <a:pt x="17495" y="17211"/>
                    <a:pt x="17480" y="17257"/>
                    <a:pt x="17500" y="17292"/>
                  </a:cubicBezTo>
                  <a:cubicBezTo>
                    <a:pt x="17516" y="17318"/>
                    <a:pt x="17541" y="17333"/>
                    <a:pt x="17567" y="17333"/>
                  </a:cubicBezTo>
                  <a:cubicBezTo>
                    <a:pt x="17577" y="17333"/>
                    <a:pt x="17592" y="17328"/>
                    <a:pt x="17602" y="17323"/>
                  </a:cubicBezTo>
                  <a:cubicBezTo>
                    <a:pt x="18092" y="17048"/>
                    <a:pt x="18347" y="16400"/>
                    <a:pt x="18347" y="15452"/>
                  </a:cubicBezTo>
                  <a:lnTo>
                    <a:pt x="19871" y="16375"/>
                  </a:lnTo>
                  <a:cubicBezTo>
                    <a:pt x="18005" y="19393"/>
                    <a:pt x="14670" y="21416"/>
                    <a:pt x="10876" y="214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600" b="1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4" name="Circle">
              <a:extLst>
                <a:ext uri="{FF2B5EF4-FFF2-40B4-BE49-F238E27FC236}">
                  <a16:creationId xmlns:a16="http://schemas.microsoft.com/office/drawing/2014/main" id="{866971ED-E812-7460-294A-E4A2CC6C27EC}"/>
                </a:ext>
              </a:extLst>
            </p:cNvPr>
            <p:cNvSpPr/>
            <p:nvPr/>
          </p:nvSpPr>
          <p:spPr>
            <a:xfrm>
              <a:off x="5465245" y="3272056"/>
              <a:ext cx="1261509" cy="1261509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fr-CA" sz="22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Analyse</a:t>
              </a:r>
              <a:endParaRPr sz="22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488D8D16-DBBB-7813-20FD-EF55D6E1D183}"/>
                </a:ext>
              </a:extLst>
            </p:cNvPr>
            <p:cNvSpPr/>
            <p:nvPr/>
          </p:nvSpPr>
          <p:spPr>
            <a:xfrm>
              <a:off x="5465245" y="1335531"/>
              <a:ext cx="1261509" cy="1261508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38100" rIns="0" bIns="38100" anchor="ctr"/>
            <a:lstStyle/>
            <a:p>
              <a:pPr algn="ctr"/>
              <a:r>
                <a:rPr lang="fr-CA" sz="1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Univariée</a:t>
              </a:r>
              <a:endParaRPr sz="1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BB33393A-05C3-3143-FF52-10484368C746}"/>
                </a:ext>
              </a:extLst>
            </p:cNvPr>
            <p:cNvSpPr/>
            <p:nvPr/>
          </p:nvSpPr>
          <p:spPr>
            <a:xfrm>
              <a:off x="5465245" y="5217802"/>
              <a:ext cx="1261509" cy="1261509"/>
            </a:xfrm>
            <a:prstGeom prst="ellipse">
              <a:avLst/>
            </a:prstGeom>
            <a:solidFill>
              <a:srgbClr val="DB9948"/>
            </a:solidFill>
            <a:ln w="12700">
              <a:miter lim="400000"/>
            </a:ln>
          </p:spPr>
          <p:txBody>
            <a:bodyPr lIns="0" tIns="38100" rIns="0" bIns="38100" anchor="ctr"/>
            <a:lstStyle/>
            <a:p>
              <a:pPr algn="ctr"/>
              <a:r>
                <a:rPr lang="fr-CA" sz="1600" b="1" dirty="0">
                  <a:solidFill>
                    <a:schemeClr val="bg2">
                      <a:lumMod val="10000"/>
                    </a:schemeClr>
                  </a:solidFill>
                  <a:latin typeface="Tw Cen MT" panose="020B0602020104020603" pitchFamily="34" charset="0"/>
                </a:rPr>
                <a:t>Additifs &amp; nutriscore</a:t>
              </a:r>
              <a:endParaRPr sz="1600" b="1" dirty="0">
                <a:solidFill>
                  <a:schemeClr val="bg2">
                    <a:lumMod val="1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F6CAC1F6-2D17-B7E8-B5F9-3C5709184278}"/>
                </a:ext>
              </a:extLst>
            </p:cNvPr>
            <p:cNvSpPr/>
            <p:nvPr/>
          </p:nvSpPr>
          <p:spPr>
            <a:xfrm>
              <a:off x="3805367" y="2276129"/>
              <a:ext cx="1261509" cy="1261508"/>
            </a:xfrm>
            <a:prstGeom prst="ellipse">
              <a:avLst/>
            </a:prstGeom>
            <a:solidFill>
              <a:srgbClr val="92D050"/>
            </a:solidFill>
            <a:ln w="12700">
              <a:miter lim="400000"/>
            </a:ln>
          </p:spPr>
          <p:txBody>
            <a:bodyPr lIns="0" tIns="38100" rIns="0" bIns="38100" anchor="ctr"/>
            <a:lstStyle/>
            <a:p>
              <a:pPr algn="ctr"/>
              <a:r>
                <a:rPr lang="fr-CA" sz="1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Réduction dimensionn-elle</a:t>
              </a:r>
              <a:endParaRPr sz="16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39CA23A9-5592-1C07-BC7B-A1FC881FD0A8}"/>
                </a:ext>
              </a:extLst>
            </p:cNvPr>
            <p:cNvSpPr/>
            <p:nvPr/>
          </p:nvSpPr>
          <p:spPr>
            <a:xfrm>
              <a:off x="7125125" y="4277204"/>
              <a:ext cx="1261509" cy="1261509"/>
            </a:xfrm>
            <a:prstGeom prst="ellipse">
              <a:avLst/>
            </a:prstGeom>
            <a:solidFill>
              <a:srgbClr val="52CBBE"/>
            </a:solidFill>
            <a:ln w="12700">
              <a:miter lim="400000"/>
            </a:ln>
          </p:spPr>
          <p:txBody>
            <a:bodyPr lIns="0" tIns="38100" rIns="0" bIns="38100" anchor="ctr"/>
            <a:lstStyle/>
            <a:p>
              <a:pPr algn="ctr"/>
              <a:r>
                <a:rPr lang="fr-CA" sz="1600" b="1" dirty="0">
                  <a:solidFill>
                    <a:schemeClr val="bg2">
                      <a:lumMod val="10000"/>
                    </a:schemeClr>
                  </a:solidFill>
                  <a:latin typeface="Tw Cen MT" panose="020B0602020104020603" pitchFamily="34" charset="0"/>
                </a:rPr>
                <a:t>Protéine &amp; nutriscore</a:t>
              </a:r>
              <a:endParaRPr sz="1600" b="1" dirty="0">
                <a:solidFill>
                  <a:schemeClr val="bg2">
                    <a:lumMod val="1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CA3841E4-BB97-220C-DF20-A990F76A98E5}"/>
                </a:ext>
              </a:extLst>
            </p:cNvPr>
            <p:cNvSpPr/>
            <p:nvPr/>
          </p:nvSpPr>
          <p:spPr>
            <a:xfrm>
              <a:off x="3796145" y="4267983"/>
              <a:ext cx="1261509" cy="1261509"/>
            </a:xfrm>
            <a:prstGeom prst="ellipse">
              <a:avLst/>
            </a:prstGeom>
            <a:solidFill>
              <a:srgbClr val="9A009A"/>
            </a:solidFill>
            <a:ln w="12700">
              <a:miter lim="400000"/>
            </a:ln>
          </p:spPr>
          <p:txBody>
            <a:bodyPr lIns="0" tIns="38100" rIns="0" bIns="38100" anchor="ctr"/>
            <a:lstStyle/>
            <a:p>
              <a:pPr algn="ctr"/>
              <a:r>
                <a:rPr lang="fr-FR" sz="1600" b="1" i="0" dirty="0">
                  <a:solidFill>
                    <a:schemeClr val="bg1"/>
                  </a:solidFill>
                  <a:effectLst/>
                  <a:latin typeface="Tw Cen MT" panose="020B0602020104020603" pitchFamily="34" charset="0"/>
                </a:rPr>
                <a:t>protéines, nutriscore et additifs</a:t>
              </a:r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84C28B90-8B55-00F9-363C-462BE8393222}"/>
                </a:ext>
              </a:extLst>
            </p:cNvPr>
            <p:cNvSpPr/>
            <p:nvPr/>
          </p:nvSpPr>
          <p:spPr>
            <a:xfrm>
              <a:off x="7134346" y="2285350"/>
              <a:ext cx="1261509" cy="1261508"/>
            </a:xfrm>
            <a:prstGeom prst="ellipse">
              <a:avLst/>
            </a:prstGeom>
            <a:solidFill>
              <a:srgbClr val="FF5969"/>
            </a:solidFill>
            <a:ln w="12700">
              <a:miter lim="400000"/>
            </a:ln>
          </p:spPr>
          <p:txBody>
            <a:bodyPr lIns="0" tIns="38100" rIns="0" bIns="38100" anchor="ctr"/>
            <a:lstStyle/>
            <a:p>
              <a:pPr algn="ctr"/>
              <a:r>
                <a:rPr lang="fr-CA" sz="1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Multivariée</a:t>
              </a:r>
              <a:endParaRPr sz="16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870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6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15</a:t>
            </a:fld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CA3A10-4A18-2358-8904-AF577D8A55F2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49">
            <a:extLst>
              <a:ext uri="{FF2B5EF4-FFF2-40B4-BE49-F238E27FC236}">
                <a16:creationId xmlns:a16="http://schemas.microsoft.com/office/drawing/2014/main" id="{D7F02AD7-8292-A9A4-A357-5CCA1CA125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43684" y="99949"/>
            <a:ext cx="810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Analyse univariée : variable quantitative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901AEA3-56D3-4858-CC5D-129C6CCB9803}"/>
              </a:ext>
            </a:extLst>
          </p:cNvPr>
          <p:cNvSpPr txBox="1"/>
          <p:nvPr/>
        </p:nvSpPr>
        <p:spPr>
          <a:xfrm>
            <a:off x="419100" y="1041954"/>
            <a:ext cx="4426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5969"/>
                </a:solidFill>
              </a:rPr>
              <a:t>Objectifs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Observer la distribution des variables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Mesurer leurs dispersions.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6039D36-B999-49E3-0BA4-32E51576B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20" y="1938946"/>
            <a:ext cx="8983980" cy="32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03F8A06-60D7-A580-EBAB-89D6A4DFD027}"/>
              </a:ext>
            </a:extLst>
          </p:cNvPr>
          <p:cNvSpPr txBox="1"/>
          <p:nvPr/>
        </p:nvSpPr>
        <p:spPr>
          <a:xfrm>
            <a:off x="86442" y="5364948"/>
            <a:ext cx="442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w Cen MT" panose="020B0602020104020603" pitchFamily="34" charset="0"/>
              </a:rPr>
              <a:t>Pour chaque variable quantitative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Tw Cen MT" panose="020B0602020104020603" pitchFamily="34" charset="0"/>
              </a:rPr>
              <a:t>Le </a:t>
            </a:r>
            <a:r>
              <a:rPr lang="fr-FR" dirty="0" err="1">
                <a:latin typeface="Tw Cen MT" panose="020B0602020104020603" pitchFamily="34" charset="0"/>
              </a:rPr>
              <a:t>Skew</a:t>
            </a:r>
            <a:r>
              <a:rPr lang="fr-FR" dirty="0">
                <a:latin typeface="Tw Cen MT" panose="020B0602020104020603" pitchFamily="34" charset="0"/>
              </a:rPr>
              <a:t> était &gt;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Tw Cen MT" panose="020B0602020104020603" pitchFamily="34" charset="0"/>
              </a:rPr>
              <a:t>La valeur P du test de </a:t>
            </a:r>
            <a:r>
              <a:rPr kumimoji="0" lang="fr-FR" altLang="fr-FR" i="0" u="none" strike="noStrike" cap="none" normalizeH="0" baseline="0" dirty="0" err="1">
                <a:ln>
                  <a:noFill/>
                </a:ln>
                <a:effectLst/>
                <a:latin typeface="Tw Cen MT" panose="020B0602020104020603" pitchFamily="34" charset="0"/>
              </a:rPr>
              <a:t>Jarque_bera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effectLst/>
                <a:latin typeface="Tw Cen MT" panose="020B0602020104020603" pitchFamily="34" charset="0"/>
              </a:rPr>
              <a:t>  &lt;  0,05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fr-FR" dirty="0">
                <a:latin typeface="Tw Cen MT" panose="020B0602020104020603" pitchFamily="34" charset="0"/>
              </a:rPr>
              <a:t>Les écart-types très élevés</a:t>
            </a:r>
            <a:endParaRPr kumimoji="0" lang="fr-FR" altLang="fr-FR" i="0" u="none" strike="noStrike" cap="none" normalizeH="0" baseline="0" dirty="0">
              <a:ln>
                <a:noFill/>
              </a:ln>
              <a:effectLst/>
              <a:latin typeface="Tw Cen MT" panose="020B06020201040206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3608156-52AD-E3A4-FBCF-B4E7227B8A3C}"/>
              </a:ext>
            </a:extLst>
          </p:cNvPr>
          <p:cNvSpPr txBox="1"/>
          <p:nvPr/>
        </p:nvSpPr>
        <p:spPr>
          <a:xfrm>
            <a:off x="5957316" y="5780446"/>
            <a:ext cx="4426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5969"/>
                </a:solidFill>
              </a:rPr>
              <a:t>Conclusion :  </a:t>
            </a:r>
            <a:r>
              <a:rPr lang="fr-FR" b="1" dirty="0"/>
              <a:t>Aucune distribution ne suit la loi normale.</a:t>
            </a:r>
          </a:p>
        </p:txBody>
      </p:sp>
    </p:spTree>
    <p:extLst>
      <p:ext uri="{BB962C8B-B14F-4D97-AF65-F5344CB8AC3E}">
        <p14:creationId xmlns:p14="http://schemas.microsoft.com/office/powerpoint/2010/main" val="1757500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6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16</a:t>
            </a:fld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CA3A10-4A18-2358-8904-AF577D8A55F2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49">
            <a:extLst>
              <a:ext uri="{FF2B5EF4-FFF2-40B4-BE49-F238E27FC236}">
                <a16:creationId xmlns:a16="http://schemas.microsoft.com/office/drawing/2014/main" id="{D7F02AD7-8292-A9A4-A357-5CCA1CA125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43684" y="99949"/>
            <a:ext cx="810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Analyse univariée : variable qualitative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23294E1B-ED41-E4E8-5D35-8AA54BBFC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039544"/>
              </p:ext>
            </p:extLst>
          </p:nvPr>
        </p:nvGraphicFramePr>
        <p:xfrm>
          <a:off x="638130" y="870240"/>
          <a:ext cx="7972470" cy="2041837"/>
        </p:xfrm>
        <a:graphic>
          <a:graphicData uri="http://schemas.openxmlformats.org/drawingml/2006/table">
            <a:tbl>
              <a:tblPr/>
              <a:tblGrid>
                <a:gridCol w="1594494">
                  <a:extLst>
                    <a:ext uri="{9D8B030D-6E8A-4147-A177-3AD203B41FA5}">
                      <a16:colId xmlns:a16="http://schemas.microsoft.com/office/drawing/2014/main" val="1580014007"/>
                    </a:ext>
                  </a:extLst>
                </a:gridCol>
                <a:gridCol w="1594494">
                  <a:extLst>
                    <a:ext uri="{9D8B030D-6E8A-4147-A177-3AD203B41FA5}">
                      <a16:colId xmlns:a16="http://schemas.microsoft.com/office/drawing/2014/main" val="2774734511"/>
                    </a:ext>
                  </a:extLst>
                </a:gridCol>
                <a:gridCol w="1594494">
                  <a:extLst>
                    <a:ext uri="{9D8B030D-6E8A-4147-A177-3AD203B41FA5}">
                      <a16:colId xmlns:a16="http://schemas.microsoft.com/office/drawing/2014/main" val="598963685"/>
                    </a:ext>
                  </a:extLst>
                </a:gridCol>
                <a:gridCol w="1594494">
                  <a:extLst>
                    <a:ext uri="{9D8B030D-6E8A-4147-A177-3AD203B41FA5}">
                      <a16:colId xmlns:a16="http://schemas.microsoft.com/office/drawing/2014/main" val="813836038"/>
                    </a:ext>
                  </a:extLst>
                </a:gridCol>
                <a:gridCol w="1594494">
                  <a:extLst>
                    <a:ext uri="{9D8B030D-6E8A-4147-A177-3AD203B41FA5}">
                      <a16:colId xmlns:a16="http://schemas.microsoft.com/office/drawing/2014/main" val="4270627452"/>
                    </a:ext>
                  </a:extLst>
                </a:gridCol>
              </a:tblGrid>
              <a:tr h="262499">
                <a:tc>
                  <a:txBody>
                    <a:bodyPr/>
                    <a:lstStyle/>
                    <a:p>
                      <a:endParaRPr lang="fr-FR" sz="1300" dirty="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1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count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1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unique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1" i="0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top</a:t>
                      </a:r>
                      <a:endParaRPr lang="fr-FR" sz="1300" dirty="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1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freq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144928"/>
                  </a:ext>
                </a:extLst>
              </a:tr>
              <a:tr h="262499">
                <a:tc>
                  <a:txBody>
                    <a:bodyPr/>
                    <a:lstStyle/>
                    <a:p>
                      <a:r>
                        <a:rPr lang="fr-FR" sz="1300" b="1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code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90970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90970</a:t>
                      </a:r>
                      <a:endParaRPr lang="fr-FR" sz="1300" dirty="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0000000003087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535829"/>
                  </a:ext>
                </a:extLst>
              </a:tr>
              <a:tr h="262499">
                <a:tc>
                  <a:txBody>
                    <a:bodyPr/>
                    <a:lstStyle/>
                    <a:p>
                      <a:r>
                        <a:rPr lang="fr-FR" sz="1300" b="1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product_name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90970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74205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Mayonnaise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52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458589"/>
                  </a:ext>
                </a:extLst>
              </a:tr>
              <a:tr h="262499">
                <a:tc>
                  <a:txBody>
                    <a:bodyPr/>
                    <a:lstStyle/>
                    <a:p>
                      <a:r>
                        <a:rPr lang="fr-FR" sz="1300" b="1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additives_fr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30430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11533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E322 - Lécithines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1712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04091"/>
                  </a:ext>
                </a:extLst>
              </a:tr>
              <a:tr h="459373">
                <a:tc>
                  <a:txBody>
                    <a:bodyPr/>
                    <a:lstStyle/>
                    <a:p>
                      <a:r>
                        <a:rPr lang="fr-FR" sz="1300" b="1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nutrition_grade_fr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90970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5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e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41297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409160"/>
                  </a:ext>
                </a:extLst>
              </a:tr>
              <a:tr h="262499">
                <a:tc>
                  <a:txBody>
                    <a:bodyPr/>
                    <a:lstStyle/>
                    <a:p>
                      <a:r>
                        <a:rPr lang="fr-FR" sz="1300" b="1" i="0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pnns_groups_1</a:t>
                      </a:r>
                      <a:endParaRPr lang="fr-FR" sz="1300" dirty="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90970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9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Sugary snacks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48928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110170"/>
                  </a:ext>
                </a:extLst>
              </a:tr>
              <a:tr h="262499">
                <a:tc>
                  <a:txBody>
                    <a:bodyPr/>
                    <a:lstStyle/>
                    <a:p>
                      <a:r>
                        <a:rPr lang="fr-FR" sz="1300" b="1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pnns_groups_2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90970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40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One-dish meals</a:t>
                      </a:r>
                      <a:endParaRPr lang="fr-FR" sz="130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b="0" i="0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41966</a:t>
                      </a:r>
                      <a:endParaRPr lang="fr-FR" sz="1300" dirty="0">
                        <a:effectLst/>
                      </a:endParaRPr>
                    </a:p>
                  </a:txBody>
                  <a:tcPr marL="65625" marR="65625" marT="32812" marB="328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925784"/>
                  </a:ext>
                </a:extLst>
              </a:tr>
            </a:tbl>
          </a:graphicData>
        </a:graphic>
      </p:graphicFrame>
      <p:pic>
        <p:nvPicPr>
          <p:cNvPr id="15362" name="Picture 2">
            <a:extLst>
              <a:ext uri="{FF2B5EF4-FFF2-40B4-BE49-F238E27FC236}">
                <a16:creationId xmlns:a16="http://schemas.microsoft.com/office/drawing/2014/main" id="{1F54E4E1-428A-3C62-D23F-0F49F925D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4" y="3681684"/>
            <a:ext cx="2592750" cy="27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6619F26-506B-E1CD-F163-1AD4794D7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5" r="52300" b="4130"/>
          <a:stretch/>
        </p:blipFill>
        <p:spPr bwMode="auto">
          <a:xfrm>
            <a:off x="3548003" y="3456884"/>
            <a:ext cx="3758184" cy="303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2BCA9446-FA6A-D314-211D-1B25017C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258" y="3250408"/>
            <a:ext cx="4892892" cy="26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11281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6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17</a:t>
            </a:fld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CA3A10-4A18-2358-8904-AF577D8A55F2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49">
            <a:extLst>
              <a:ext uri="{FF2B5EF4-FFF2-40B4-BE49-F238E27FC236}">
                <a16:creationId xmlns:a16="http://schemas.microsoft.com/office/drawing/2014/main" id="{D7F02AD7-8292-A9A4-A357-5CCA1CA125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43684" y="99949"/>
            <a:ext cx="810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Analyse bivariée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2D51917-A38B-816E-D407-F3D78FBFC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2" r="11824"/>
          <a:stretch/>
        </p:blipFill>
        <p:spPr bwMode="auto">
          <a:xfrm>
            <a:off x="2709863" y="746280"/>
            <a:ext cx="5971527" cy="611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73621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6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18</a:t>
            </a:fld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CA3A10-4A18-2358-8904-AF577D8A55F2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49">
            <a:extLst>
              <a:ext uri="{FF2B5EF4-FFF2-40B4-BE49-F238E27FC236}">
                <a16:creationId xmlns:a16="http://schemas.microsoft.com/office/drawing/2014/main" id="{D7F02AD7-8292-A9A4-A357-5CCA1CA125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43684" y="99949"/>
            <a:ext cx="810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Analyse bivariée : protéine &amp; nutriscore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42DAD8B-4185-7D1C-1A14-924DD0D40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1067" b="19333"/>
          <a:stretch/>
        </p:blipFill>
        <p:spPr bwMode="auto">
          <a:xfrm>
            <a:off x="2736040" y="997331"/>
            <a:ext cx="6719920" cy="37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75BBB6-2FA3-4281-CF10-7AFCDBFB2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89" y="5006566"/>
            <a:ext cx="5150115" cy="100970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3C729C-8FD3-E1C9-2375-AB95DCA3C16E}"/>
              </a:ext>
            </a:extLst>
          </p:cNvPr>
          <p:cNvSpPr txBox="1"/>
          <p:nvPr/>
        </p:nvSpPr>
        <p:spPr>
          <a:xfrm>
            <a:off x="5957316" y="5786199"/>
            <a:ext cx="590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6CD2"/>
                </a:solidFill>
                <a:latin typeface="Tw Cen MT" panose="020B0602020104020603" pitchFamily="34" charset="0"/>
              </a:rPr>
              <a:t>Eta carré = 0,018</a:t>
            </a:r>
          </a:p>
          <a:p>
            <a:r>
              <a:rPr lang="fr-FR" b="1" dirty="0">
                <a:latin typeface="Tw Cen MT" panose="020B0602020104020603" pitchFamily="34" charset="0"/>
              </a:rPr>
              <a:t>La corrélation entre les protéines et le nutriscore est faible.</a:t>
            </a:r>
          </a:p>
        </p:txBody>
      </p:sp>
    </p:spTree>
    <p:extLst>
      <p:ext uri="{BB962C8B-B14F-4D97-AF65-F5344CB8AC3E}">
        <p14:creationId xmlns:p14="http://schemas.microsoft.com/office/powerpoint/2010/main" val="2835600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6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19</a:t>
            </a:fld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CA3A10-4A18-2358-8904-AF577D8A55F2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49">
            <a:extLst>
              <a:ext uri="{FF2B5EF4-FFF2-40B4-BE49-F238E27FC236}">
                <a16:creationId xmlns:a16="http://schemas.microsoft.com/office/drawing/2014/main" id="{D7F02AD7-8292-A9A4-A357-5CCA1CA125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43684" y="99949"/>
            <a:ext cx="810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Analyse bivariée : additifs &amp; nutriscore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3C729C-8FD3-E1C9-2375-AB95DCA3C16E}"/>
              </a:ext>
            </a:extLst>
          </p:cNvPr>
          <p:cNvSpPr txBox="1"/>
          <p:nvPr/>
        </p:nvSpPr>
        <p:spPr>
          <a:xfrm>
            <a:off x="838200" y="5263922"/>
            <a:ext cx="1102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6CD2"/>
                </a:solidFill>
                <a:latin typeface="Tw Cen MT" panose="020B0602020104020603" pitchFamily="34" charset="0"/>
              </a:rPr>
              <a:t>Eta carré = 0,006</a:t>
            </a:r>
          </a:p>
          <a:p>
            <a:r>
              <a:rPr lang="fr-FR" b="1" dirty="0">
                <a:latin typeface="Tw Cen MT" panose="020B0602020104020603" pitchFamily="34" charset="0"/>
              </a:rPr>
              <a:t>L</a:t>
            </a:r>
            <a:r>
              <a:rPr lang="fr-FR" b="1" i="0" dirty="0">
                <a:effectLst/>
                <a:latin typeface="Tw Cen MT" panose="020B0602020104020603" pitchFamily="34" charset="0"/>
              </a:rPr>
              <a:t>'ampleur de la relation entre les additifs et le grade nutritionnel est très faible.</a:t>
            </a:r>
            <a:br>
              <a:rPr lang="fr-FR" b="1" dirty="0">
                <a:latin typeface="Tw Cen MT" panose="020B0602020104020603" pitchFamily="34" charset="0"/>
              </a:rPr>
            </a:br>
            <a:r>
              <a:rPr lang="fr-FR" b="1" i="0" dirty="0">
                <a:effectLst/>
                <a:latin typeface="Tw Cen MT" panose="020B0602020104020603" pitchFamily="34" charset="0"/>
              </a:rPr>
              <a:t>Dans un produit bien noté au nutriscore, on peut retrouver autant d'additifs que dans un produit mal noté.</a:t>
            </a:r>
            <a:endParaRPr lang="fr-FR" b="1" dirty="0">
              <a:latin typeface="Tw Cen MT" panose="020B0602020104020603" pitchFamily="34" charset="0"/>
            </a:endParaRPr>
          </a:p>
        </p:txBody>
      </p:sp>
      <p:pic>
        <p:nvPicPr>
          <p:cNvPr id="10" name="Image 9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44725BEA-5534-22D6-1D19-D7385C6B9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74" y="1132413"/>
            <a:ext cx="6343060" cy="35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091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2">
            <a:extLst>
              <a:ext uri="{FF2B5EF4-FFF2-40B4-BE49-F238E27FC236}">
                <a16:creationId xmlns:a16="http://schemas.microsoft.com/office/drawing/2014/main" id="{D567CCA9-F27B-2A02-1069-D0292BFAF695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B73788-296B-01E6-E029-CAB9675063E3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24">
              <a:extLst>
                <a:ext uri="{FF2B5EF4-FFF2-40B4-BE49-F238E27FC236}">
                  <a16:creationId xmlns:a16="http://schemas.microsoft.com/office/drawing/2014/main" id="{74FB4E75-3473-E893-9A0A-45DF2B5A1C7C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AEE7FF-FF01-E7FF-086B-73A7F2C28BE7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id="{C9F0F22A-ABF3-DFBB-9336-410CB54B72F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20" name="Oval 29">
                <a:extLst>
                  <a:ext uri="{FF2B5EF4-FFF2-40B4-BE49-F238E27FC236}">
                    <a16:creationId xmlns:a16="http://schemas.microsoft.com/office/drawing/2014/main" id="{89E8AC83-F4C9-EA36-C7A6-23F3442B38F6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30">
                <a:extLst>
                  <a:ext uri="{FF2B5EF4-FFF2-40B4-BE49-F238E27FC236}">
                    <a16:creationId xmlns:a16="http://schemas.microsoft.com/office/drawing/2014/main" id="{4CA67315-5766-0DCE-BBE2-70E1BE344A30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: Shape 27">
              <a:extLst>
                <a:ext uri="{FF2B5EF4-FFF2-40B4-BE49-F238E27FC236}">
                  <a16:creationId xmlns:a16="http://schemas.microsoft.com/office/drawing/2014/main" id="{FDA9190F-F596-D39B-D5EF-50E8AC976EED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28">
              <a:extLst>
                <a:ext uri="{FF2B5EF4-FFF2-40B4-BE49-F238E27FC236}">
                  <a16:creationId xmlns:a16="http://schemas.microsoft.com/office/drawing/2014/main" id="{C94686E9-00F2-1F43-DBA6-5B2A1FF07741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31">
            <a:extLst>
              <a:ext uri="{FF2B5EF4-FFF2-40B4-BE49-F238E27FC236}">
                <a16:creationId xmlns:a16="http://schemas.microsoft.com/office/drawing/2014/main" id="{4E97E6B8-A5F4-AC8B-25C8-ED850E206B3F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56413D-7F2A-E877-0B72-BC9AA18BEC5E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33">
              <a:extLst>
                <a:ext uri="{FF2B5EF4-FFF2-40B4-BE49-F238E27FC236}">
                  <a16:creationId xmlns:a16="http://schemas.microsoft.com/office/drawing/2014/main" id="{2D07F0D4-1E16-BF51-C2F7-8795719732ED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61C350B-9708-7B4E-D4D5-702AE15183FA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35">
              <a:extLst>
                <a:ext uri="{FF2B5EF4-FFF2-40B4-BE49-F238E27FC236}">
                  <a16:creationId xmlns:a16="http://schemas.microsoft.com/office/drawing/2014/main" id="{61C3C808-F879-E0FA-0821-8032619B297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29" name="Oval 38">
                <a:extLst>
                  <a:ext uri="{FF2B5EF4-FFF2-40B4-BE49-F238E27FC236}">
                    <a16:creationId xmlns:a16="http://schemas.microsoft.com/office/drawing/2014/main" id="{54F3FB76-9B0C-35A5-CBA2-2146745948F1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39">
                <a:extLst>
                  <a:ext uri="{FF2B5EF4-FFF2-40B4-BE49-F238E27FC236}">
                    <a16:creationId xmlns:a16="http://schemas.microsoft.com/office/drawing/2014/main" id="{22EFA926-291D-AB64-19AA-B99164796192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Freeform: Shape 36">
              <a:extLst>
                <a:ext uri="{FF2B5EF4-FFF2-40B4-BE49-F238E27FC236}">
                  <a16:creationId xmlns:a16="http://schemas.microsoft.com/office/drawing/2014/main" id="{0B6CA7E0-0FD3-D668-BCD3-88F1F23AB93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37">
              <a:extLst>
                <a:ext uri="{FF2B5EF4-FFF2-40B4-BE49-F238E27FC236}">
                  <a16:creationId xmlns:a16="http://schemas.microsoft.com/office/drawing/2014/main" id="{79AE1363-86E5-FEB1-E0E8-31A066DA9B85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40">
            <a:extLst>
              <a:ext uri="{FF2B5EF4-FFF2-40B4-BE49-F238E27FC236}">
                <a16:creationId xmlns:a16="http://schemas.microsoft.com/office/drawing/2014/main" id="{13CA95E3-A341-8F61-8B54-79196DDD3C4C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230BF4-C2FC-6235-4F48-5412AB6AFCC3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42">
              <a:extLst>
                <a:ext uri="{FF2B5EF4-FFF2-40B4-BE49-F238E27FC236}">
                  <a16:creationId xmlns:a16="http://schemas.microsoft.com/office/drawing/2014/main" id="{3C18FF9F-6E82-0397-515A-25CFC9380C78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800A3C-37CB-D0C2-85FE-6F753B56756E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44">
              <a:extLst>
                <a:ext uri="{FF2B5EF4-FFF2-40B4-BE49-F238E27FC236}">
                  <a16:creationId xmlns:a16="http://schemas.microsoft.com/office/drawing/2014/main" id="{B14BEFEE-D302-B119-F743-AF61E5357E2B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8" name="Oval 47">
                <a:extLst>
                  <a:ext uri="{FF2B5EF4-FFF2-40B4-BE49-F238E27FC236}">
                    <a16:creationId xmlns:a16="http://schemas.microsoft.com/office/drawing/2014/main" id="{290AB6BE-3586-5C64-2B08-7F742BFD438E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48">
                <a:extLst>
                  <a:ext uri="{FF2B5EF4-FFF2-40B4-BE49-F238E27FC236}">
                    <a16:creationId xmlns:a16="http://schemas.microsoft.com/office/drawing/2014/main" id="{72405842-9A32-BEE4-C167-178FED9B626C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Freeform: Shape 45">
              <a:extLst>
                <a:ext uri="{FF2B5EF4-FFF2-40B4-BE49-F238E27FC236}">
                  <a16:creationId xmlns:a16="http://schemas.microsoft.com/office/drawing/2014/main" id="{D0105640-112A-912E-1C7C-76C95C944A6B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46">
              <a:extLst>
                <a:ext uri="{FF2B5EF4-FFF2-40B4-BE49-F238E27FC236}">
                  <a16:creationId xmlns:a16="http://schemas.microsoft.com/office/drawing/2014/main" id="{D524766C-0952-C8DB-115E-D2B6636D8C98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7522D5D-F20F-7BBB-4C3D-EC4FA9B8B7D5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64B6F0-6F14-011D-013F-7497FAD89FC9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9">
            <a:extLst>
              <a:ext uri="{FF2B5EF4-FFF2-40B4-BE49-F238E27FC236}">
                <a16:creationId xmlns:a16="http://schemas.microsoft.com/office/drawing/2014/main" id="{FF4F437F-6440-077E-BD12-5CCEDC9ECDC9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44" name="TextBox 50">
            <a:extLst>
              <a:ext uri="{FF2B5EF4-FFF2-40B4-BE49-F238E27FC236}">
                <a16:creationId xmlns:a16="http://schemas.microsoft.com/office/drawing/2014/main" id="{62D42A33-4E73-B871-1A90-DA554F3D34ED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45" name="TextBox 51">
            <a:extLst>
              <a:ext uri="{FF2B5EF4-FFF2-40B4-BE49-F238E27FC236}">
                <a16:creationId xmlns:a16="http://schemas.microsoft.com/office/drawing/2014/main" id="{07EC7B5F-16D8-6AE8-3B09-45C3A1729154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47" name="Isosceles Triangle 53">
            <a:extLst>
              <a:ext uri="{FF2B5EF4-FFF2-40B4-BE49-F238E27FC236}">
                <a16:creationId xmlns:a16="http://schemas.microsoft.com/office/drawing/2014/main" id="{605D003D-BBD0-E363-E317-8CD4B3F2506B}"/>
              </a:ext>
            </a:extLst>
          </p:cNvPr>
          <p:cNvSpPr/>
          <p:nvPr/>
        </p:nvSpPr>
        <p:spPr>
          <a:xfrm rot="16200000">
            <a:off x="6475632" y="1235760"/>
            <a:ext cx="301671" cy="260061"/>
          </a:xfrm>
          <a:prstGeom prst="triangle">
            <a:avLst/>
          </a:prstGeom>
          <a:solidFill>
            <a:srgbClr val="DB9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54">
            <a:extLst>
              <a:ext uri="{FF2B5EF4-FFF2-40B4-BE49-F238E27FC236}">
                <a16:creationId xmlns:a16="http://schemas.microsoft.com/office/drawing/2014/main" id="{B182648E-A4FC-C31B-2555-0F49F314AF5B}"/>
              </a:ext>
            </a:extLst>
          </p:cNvPr>
          <p:cNvSpPr/>
          <p:nvPr/>
        </p:nvSpPr>
        <p:spPr>
          <a:xfrm rot="16200000">
            <a:off x="5603097" y="2681689"/>
            <a:ext cx="301671" cy="260061"/>
          </a:xfrm>
          <a:prstGeom prst="triangle">
            <a:avLst/>
          </a:prstGeom>
          <a:solidFill>
            <a:srgbClr val="007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5">
            <a:extLst>
              <a:ext uri="{FF2B5EF4-FFF2-40B4-BE49-F238E27FC236}">
                <a16:creationId xmlns:a16="http://schemas.microsoft.com/office/drawing/2014/main" id="{5D3E9DDC-E2AD-4238-8C98-53FF63314A4D}"/>
              </a:ext>
            </a:extLst>
          </p:cNvPr>
          <p:cNvSpPr/>
          <p:nvPr/>
        </p:nvSpPr>
        <p:spPr>
          <a:xfrm rot="16200000">
            <a:off x="7411692" y="4100654"/>
            <a:ext cx="301671" cy="260061"/>
          </a:xfrm>
          <a:prstGeom prst="triangle">
            <a:avLst/>
          </a:prstGeom>
          <a:solidFill>
            <a:srgbClr val="006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6">
            <a:extLst>
              <a:ext uri="{FF2B5EF4-FFF2-40B4-BE49-F238E27FC236}">
                <a16:creationId xmlns:a16="http://schemas.microsoft.com/office/drawing/2014/main" id="{9D7A3360-870B-A214-69CF-1DE6EEDE856E}"/>
              </a:ext>
            </a:extLst>
          </p:cNvPr>
          <p:cNvSpPr/>
          <p:nvPr/>
        </p:nvSpPr>
        <p:spPr>
          <a:xfrm rot="16200000">
            <a:off x="4390255" y="5549104"/>
            <a:ext cx="301671" cy="260061"/>
          </a:xfrm>
          <a:prstGeom prst="triangle">
            <a:avLst/>
          </a:prstGeom>
          <a:solidFill>
            <a:srgbClr val="9A0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61">
            <a:extLst>
              <a:ext uri="{FF2B5EF4-FFF2-40B4-BE49-F238E27FC236}">
                <a16:creationId xmlns:a16="http://schemas.microsoft.com/office/drawing/2014/main" id="{6C82DCB7-38C0-7E2C-204D-E99627E9317D}"/>
              </a:ext>
            </a:extLst>
          </p:cNvPr>
          <p:cNvGrpSpPr/>
          <p:nvPr/>
        </p:nvGrpSpPr>
        <p:grpSpPr>
          <a:xfrm>
            <a:off x="7640957" y="1001185"/>
            <a:ext cx="3756075" cy="707886"/>
            <a:chOff x="7710911" y="1020047"/>
            <a:chExt cx="3756075" cy="707886"/>
          </a:xfrm>
        </p:grpSpPr>
        <p:sp>
          <p:nvSpPr>
            <p:cNvPr id="60" name="TextBox 63">
              <a:extLst>
                <a:ext uri="{FF2B5EF4-FFF2-40B4-BE49-F238E27FC236}">
                  <a16:creationId xmlns:a16="http://schemas.microsoft.com/office/drawing/2014/main" id="{9C938A05-14BF-F8EA-2E4F-431C9021E2A2}"/>
                </a:ext>
              </a:extLst>
            </p:cNvPr>
            <p:cNvSpPr txBox="1"/>
            <p:nvPr/>
          </p:nvSpPr>
          <p:spPr>
            <a:xfrm>
              <a:off x="7710912" y="1020047"/>
              <a:ext cx="37560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dirty="0">
                  <a:latin typeface="Tw Cen MT" panose="020B0602020104020603" pitchFamily="34" charset="0"/>
                </a:rPr>
                <a:t>Idée d’application 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dirty="0">
                  <a:latin typeface="Tw Cen MT" panose="020B0602020104020603" pitchFamily="34" charset="0"/>
                </a:rPr>
                <a:t>Description du jeu de données.</a:t>
              </a:r>
            </a:p>
          </p:txBody>
        </p:sp>
        <p:cxnSp>
          <p:nvCxnSpPr>
            <p:cNvPr id="61" name="Straight Connector 64">
              <a:extLst>
                <a:ext uri="{FF2B5EF4-FFF2-40B4-BE49-F238E27FC236}">
                  <a16:creationId xmlns:a16="http://schemas.microsoft.com/office/drawing/2014/main" id="{CBD8761B-CFDE-9BBF-5431-BFC081B727F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5">
            <a:extLst>
              <a:ext uri="{FF2B5EF4-FFF2-40B4-BE49-F238E27FC236}">
                <a16:creationId xmlns:a16="http://schemas.microsoft.com/office/drawing/2014/main" id="{0921ECBD-4674-74E5-D5F3-E5EA0E231369}"/>
              </a:ext>
            </a:extLst>
          </p:cNvPr>
          <p:cNvGrpSpPr/>
          <p:nvPr/>
        </p:nvGrpSpPr>
        <p:grpSpPr>
          <a:xfrm>
            <a:off x="6806558" y="2457776"/>
            <a:ext cx="3756075" cy="707886"/>
            <a:chOff x="7710911" y="1020047"/>
            <a:chExt cx="3756075" cy="707886"/>
          </a:xfrm>
        </p:grpSpPr>
        <p:sp>
          <p:nvSpPr>
            <p:cNvPr id="64" name="TextBox 67">
              <a:extLst>
                <a:ext uri="{FF2B5EF4-FFF2-40B4-BE49-F238E27FC236}">
                  <a16:creationId xmlns:a16="http://schemas.microsoft.com/office/drawing/2014/main" id="{64E85F8F-A02A-1C62-DA14-B036D53DA764}"/>
                </a:ext>
              </a:extLst>
            </p:cNvPr>
            <p:cNvSpPr txBox="1"/>
            <p:nvPr/>
          </p:nvSpPr>
          <p:spPr>
            <a:xfrm>
              <a:off x="7710912" y="1020047"/>
              <a:ext cx="37560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285750" indent="-285750">
                <a:buFont typeface="Arial" panose="020B0604020202020204" pitchFamily="34" charset="0"/>
                <a:buChar char="•"/>
                <a:defRPr sz="2000">
                  <a:latin typeface="Tw Cen MT" panose="020B0602020104020603" pitchFamily="34" charset="0"/>
                </a:defRPr>
              </a:lvl1pPr>
            </a:lstStyle>
            <a:p>
              <a:r>
                <a:rPr lang="fr-FR" dirty="0"/>
                <a:t>Sélection des variables ;</a:t>
              </a:r>
            </a:p>
            <a:p>
              <a:r>
                <a:rPr lang="fr-FR" dirty="0"/>
                <a:t>Remplacement des NaN.</a:t>
              </a:r>
            </a:p>
          </p:txBody>
        </p:sp>
        <p:cxnSp>
          <p:nvCxnSpPr>
            <p:cNvPr id="65" name="Straight Connector 68">
              <a:extLst>
                <a:ext uri="{FF2B5EF4-FFF2-40B4-BE49-F238E27FC236}">
                  <a16:creationId xmlns:a16="http://schemas.microsoft.com/office/drawing/2014/main" id="{41BAF3FD-A888-D72D-7AAF-736FE3CDD46B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9">
            <a:extLst>
              <a:ext uri="{FF2B5EF4-FFF2-40B4-BE49-F238E27FC236}">
                <a16:creationId xmlns:a16="http://schemas.microsoft.com/office/drawing/2014/main" id="{5E87559B-A351-D3C8-9BA5-286787B2A6AA}"/>
              </a:ext>
            </a:extLst>
          </p:cNvPr>
          <p:cNvGrpSpPr/>
          <p:nvPr/>
        </p:nvGrpSpPr>
        <p:grpSpPr>
          <a:xfrm>
            <a:off x="8436980" y="3777106"/>
            <a:ext cx="3789701" cy="1015663"/>
            <a:chOff x="7677284" y="823072"/>
            <a:chExt cx="3789701" cy="1015663"/>
          </a:xfrm>
        </p:grpSpPr>
        <p:sp>
          <p:nvSpPr>
            <p:cNvPr id="68" name="TextBox 71">
              <a:extLst>
                <a:ext uri="{FF2B5EF4-FFF2-40B4-BE49-F238E27FC236}">
                  <a16:creationId xmlns:a16="http://schemas.microsoft.com/office/drawing/2014/main" id="{C6886DA8-8F3B-30DA-E571-392EC311BD81}"/>
                </a:ext>
              </a:extLst>
            </p:cNvPr>
            <p:cNvSpPr txBox="1"/>
            <p:nvPr/>
          </p:nvSpPr>
          <p:spPr>
            <a:xfrm>
              <a:off x="7677284" y="823072"/>
              <a:ext cx="36727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latin typeface="Tw Cen MT" panose="020B0602020104020603" pitchFamily="34" charset="0"/>
                </a:rPr>
                <a:t>Analyse univariée ;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latin typeface="Tw Cen MT" panose="020B0602020104020603" pitchFamily="34" charset="0"/>
                </a:rPr>
                <a:t>Analyse multivariée ;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latin typeface="Tw Cen MT" panose="020B0602020104020603" pitchFamily="34" charset="0"/>
                </a:rPr>
                <a:t>Réduction dimensionnelle.</a:t>
              </a:r>
            </a:p>
          </p:txBody>
        </p:sp>
        <p:cxnSp>
          <p:nvCxnSpPr>
            <p:cNvPr id="69" name="Straight Connector 72">
              <a:extLst>
                <a:ext uri="{FF2B5EF4-FFF2-40B4-BE49-F238E27FC236}">
                  <a16:creationId xmlns:a16="http://schemas.microsoft.com/office/drawing/2014/main" id="{CBAD00E0-4744-16CD-788B-DC6B3D9A145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73">
            <a:extLst>
              <a:ext uri="{FF2B5EF4-FFF2-40B4-BE49-F238E27FC236}">
                <a16:creationId xmlns:a16="http://schemas.microsoft.com/office/drawing/2014/main" id="{2666E9C2-F560-E341-9DA2-D9C76F18D242}"/>
              </a:ext>
            </a:extLst>
          </p:cNvPr>
          <p:cNvGrpSpPr/>
          <p:nvPr/>
        </p:nvGrpSpPr>
        <p:grpSpPr>
          <a:xfrm>
            <a:off x="5388022" y="5231323"/>
            <a:ext cx="3756074" cy="1015663"/>
            <a:chOff x="7710912" y="1020047"/>
            <a:chExt cx="3756074" cy="1015663"/>
          </a:xfrm>
        </p:grpSpPr>
        <p:sp>
          <p:nvSpPr>
            <p:cNvPr id="72" name="TextBox 75">
              <a:extLst>
                <a:ext uri="{FF2B5EF4-FFF2-40B4-BE49-F238E27FC236}">
                  <a16:creationId xmlns:a16="http://schemas.microsoft.com/office/drawing/2014/main" id="{0DE6DA9E-FAF7-950D-A202-1B05E2FB577F}"/>
                </a:ext>
              </a:extLst>
            </p:cNvPr>
            <p:cNvSpPr txBox="1"/>
            <p:nvPr/>
          </p:nvSpPr>
          <p:spPr>
            <a:xfrm>
              <a:off x="7710912" y="1020047"/>
              <a:ext cx="36727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latin typeface="Tw Cen MT" panose="020B0602020104020603" pitchFamily="34" charset="0"/>
                </a:rPr>
                <a:t>Faits pertinents ;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latin typeface="Tw Cen MT" panose="020B0602020104020603" pitchFamily="34" charset="0"/>
                </a:rPr>
                <a:t>Conclusion ;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latin typeface="Tw Cen MT" panose="020B0602020104020603" pitchFamily="34" charset="0"/>
                </a:rPr>
                <a:t>Perspective.</a:t>
              </a:r>
            </a:p>
          </p:txBody>
        </p:sp>
        <p:cxnSp>
          <p:nvCxnSpPr>
            <p:cNvPr id="73" name="Straight Connector 76">
              <a:extLst>
                <a:ext uri="{FF2B5EF4-FFF2-40B4-BE49-F238E27FC236}">
                  <a16:creationId xmlns:a16="http://schemas.microsoft.com/office/drawing/2014/main" id="{743E5146-1C85-6592-D0A4-4D1341C28C2D}"/>
                </a:ext>
              </a:extLst>
            </p:cNvPr>
            <p:cNvCxnSpPr/>
            <p:nvPr/>
          </p:nvCxnSpPr>
          <p:spPr>
            <a:xfrm>
              <a:off x="7710912" y="1483777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TextBox 49">
            <a:extLst>
              <a:ext uri="{FF2B5EF4-FFF2-40B4-BE49-F238E27FC236}">
                <a16:creationId xmlns:a16="http://schemas.microsoft.com/office/drawing/2014/main" id="{CADCCD72-8CDD-A045-F7B2-F06BCA7B933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76874" y="-31170"/>
            <a:ext cx="224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Sommaire</a:t>
            </a:r>
          </a:p>
        </p:txBody>
      </p:sp>
      <p:grpSp>
        <p:nvGrpSpPr>
          <p:cNvPr id="151" name="Groupe 150">
            <a:extLst>
              <a:ext uri="{FF2B5EF4-FFF2-40B4-BE49-F238E27FC236}">
                <a16:creationId xmlns:a16="http://schemas.microsoft.com/office/drawing/2014/main" id="{09F85353-2655-7EA3-E3F2-9ED933ACF6CD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grpSp>
          <p:nvGrpSpPr>
            <p:cNvPr id="4" name="Group 5">
              <a:extLst>
                <a:ext uri="{FF2B5EF4-FFF2-40B4-BE49-F238E27FC236}">
                  <a16:creationId xmlns:a16="http://schemas.microsoft.com/office/drawing/2014/main" id="{12F9CE79-6C85-C29D-1C54-2CE87881EEBE}"/>
                </a:ext>
              </a:extLst>
            </p:cNvPr>
            <p:cNvGrpSpPr/>
            <p:nvPr/>
          </p:nvGrpSpPr>
          <p:grpSpPr>
            <a:xfrm>
              <a:off x="1378226" y="795384"/>
              <a:ext cx="5248242" cy="1036307"/>
              <a:chOff x="1378226" y="795384"/>
              <a:chExt cx="5248242" cy="103630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59C965-60E7-547F-DD63-A1AFEA6DF8C7}"/>
                  </a:ext>
                </a:extLst>
              </p:cNvPr>
              <p:cNvSpPr/>
              <p:nvPr/>
            </p:nvSpPr>
            <p:spPr>
              <a:xfrm flipH="1">
                <a:off x="5779968" y="1044735"/>
                <a:ext cx="846500" cy="786956"/>
              </a:xfrm>
              <a:prstGeom prst="rect">
                <a:avLst/>
              </a:prstGeom>
              <a:gradFill>
                <a:gsLst>
                  <a:gs pos="100000">
                    <a:schemeClr val="tx1"/>
                  </a:gs>
                  <a:gs pos="0">
                    <a:srgbClr val="E9EB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: Shape 15">
                <a:extLst>
                  <a:ext uri="{FF2B5EF4-FFF2-40B4-BE49-F238E27FC236}">
                    <a16:creationId xmlns:a16="http://schemas.microsoft.com/office/drawing/2014/main" id="{BB894054-353D-043A-9AF0-E793FCFB4697}"/>
                  </a:ext>
                </a:extLst>
              </p:cNvPr>
              <p:cNvSpPr/>
              <p:nvPr/>
            </p:nvSpPr>
            <p:spPr>
              <a:xfrm rot="5400000">
                <a:off x="5848454" y="1528250"/>
                <a:ext cx="283053" cy="21203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09B2A3-EBAC-DF86-5844-D336803F54AA}"/>
                  </a:ext>
                </a:extLst>
              </p:cNvPr>
              <p:cNvSpPr/>
              <p:nvPr/>
            </p:nvSpPr>
            <p:spPr>
              <a:xfrm>
                <a:off x="1378226" y="1113182"/>
                <a:ext cx="4505739" cy="662609"/>
              </a:xfrm>
              <a:prstGeom prst="rect">
                <a:avLst/>
              </a:prstGeom>
              <a:gradFill flip="none" rotWithShape="1">
                <a:gsLst>
                  <a:gs pos="100000">
                    <a:srgbClr val="D48D3E"/>
                  </a:gs>
                  <a:gs pos="0">
                    <a:srgbClr val="FAC86F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1">
                <a:extLst>
                  <a:ext uri="{FF2B5EF4-FFF2-40B4-BE49-F238E27FC236}">
                    <a16:creationId xmlns:a16="http://schemas.microsoft.com/office/drawing/2014/main" id="{7ADD0129-06BC-F074-1FFF-261C14E38B4D}"/>
                  </a:ext>
                </a:extLst>
              </p:cNvPr>
              <p:cNvGrpSpPr/>
              <p:nvPr/>
            </p:nvGrpSpPr>
            <p:grpSpPr>
              <a:xfrm>
                <a:off x="5592288" y="1513843"/>
                <a:ext cx="390125" cy="205592"/>
                <a:chOff x="5592288" y="1513843"/>
                <a:chExt cx="390125" cy="205592"/>
              </a:xfrm>
            </p:grpSpPr>
            <p:sp>
              <p:nvSpPr>
                <p:cNvPr id="11" name="Oval 17">
                  <a:extLst>
                    <a:ext uri="{FF2B5EF4-FFF2-40B4-BE49-F238E27FC236}">
                      <a16:creationId xmlns:a16="http://schemas.microsoft.com/office/drawing/2014/main" id="{EE4EC362-0A43-2E92-3FC1-2E4530F49054}"/>
                    </a:ext>
                  </a:extLst>
                </p:cNvPr>
                <p:cNvSpPr/>
                <p:nvPr/>
              </p:nvSpPr>
              <p:spPr>
                <a:xfrm>
                  <a:off x="5592288" y="1513843"/>
                  <a:ext cx="390125" cy="205592"/>
                </a:xfrm>
                <a:prstGeom prst="ellipse">
                  <a:avLst/>
                </a:prstGeom>
                <a:gradFill flip="none" rotWithShape="1">
                  <a:gsLst>
                    <a:gs pos="52000">
                      <a:srgbClr val="FBD48F"/>
                    </a:gs>
                    <a:gs pos="14000">
                      <a:srgbClr val="A76124"/>
                    </a:gs>
                    <a:gs pos="100000">
                      <a:srgbClr val="CE8537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Freeform: Shape 16">
                  <a:extLst>
                    <a:ext uri="{FF2B5EF4-FFF2-40B4-BE49-F238E27FC236}">
                      <a16:creationId xmlns:a16="http://schemas.microsoft.com/office/drawing/2014/main" id="{1D6A6C88-8321-AB2D-A062-3647E82B5CC7}"/>
                    </a:ext>
                  </a:extLst>
                </p:cNvPr>
                <p:cNvSpPr/>
                <p:nvPr/>
              </p:nvSpPr>
              <p:spPr>
                <a:xfrm rot="16200000" flipH="1">
                  <a:off x="5760363" y="1592803"/>
                  <a:ext cx="107266" cy="114645"/>
                </a:xfrm>
                <a:custGeom>
                  <a:avLst/>
                  <a:gdLst>
                    <a:gd name="connsiteX0" fmla="*/ 238370 w 476740"/>
                    <a:gd name="connsiteY0" fmla="*/ 0 h 238369"/>
                    <a:gd name="connsiteX1" fmla="*/ 458008 w 476740"/>
                    <a:gd name="connsiteY1" fmla="*/ 145586 h 238369"/>
                    <a:gd name="connsiteX2" fmla="*/ 476740 w 476740"/>
                    <a:gd name="connsiteY2" fmla="*/ 238369 h 238369"/>
                    <a:gd name="connsiteX3" fmla="*/ 0 w 476740"/>
                    <a:gd name="connsiteY3" fmla="*/ 238369 h 238369"/>
                    <a:gd name="connsiteX4" fmla="*/ 18733 w 476740"/>
                    <a:gd name="connsiteY4" fmla="*/ 145586 h 238369"/>
                    <a:gd name="connsiteX5" fmla="*/ 238370 w 476740"/>
                    <a:gd name="connsiteY5" fmla="*/ 0 h 238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6740" h="238369">
                      <a:moveTo>
                        <a:pt x="238370" y="0"/>
                      </a:moveTo>
                      <a:cubicBezTo>
                        <a:pt x="337106" y="0"/>
                        <a:pt x="421821" y="60031"/>
                        <a:pt x="458008" y="145586"/>
                      </a:cubicBezTo>
                      <a:lnTo>
                        <a:pt x="476740" y="238369"/>
                      </a:lnTo>
                      <a:lnTo>
                        <a:pt x="0" y="238369"/>
                      </a:lnTo>
                      <a:lnTo>
                        <a:pt x="18733" y="145586"/>
                      </a:lnTo>
                      <a:cubicBezTo>
                        <a:pt x="54919" y="60031"/>
                        <a:pt x="139634" y="0"/>
                        <a:pt x="238370" y="0"/>
                      </a:cubicBezTo>
                      <a:close/>
                    </a:path>
                  </a:pathLst>
                </a:custGeom>
                <a:solidFill>
                  <a:srgbClr val="A761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Freeform: Shape 18">
                <a:extLst>
                  <a:ext uri="{FF2B5EF4-FFF2-40B4-BE49-F238E27FC236}">
                    <a16:creationId xmlns:a16="http://schemas.microsoft.com/office/drawing/2014/main" id="{DB876160-1A06-506E-4F8F-3CFF0F5A7617}"/>
                  </a:ext>
                </a:extLst>
              </p:cNvPr>
              <p:cNvSpPr/>
              <p:nvPr/>
            </p:nvSpPr>
            <p:spPr>
              <a:xfrm>
                <a:off x="5754679" y="1214955"/>
                <a:ext cx="225789" cy="441729"/>
              </a:xfrm>
              <a:custGeom>
                <a:avLst/>
                <a:gdLst>
                  <a:gd name="connsiteX0" fmla="*/ 264315 w 507102"/>
                  <a:gd name="connsiteY0" fmla="*/ 61 h 819465"/>
                  <a:gd name="connsiteX1" fmla="*/ 507102 w 507102"/>
                  <a:gd name="connsiteY1" fmla="*/ 69499 h 819465"/>
                  <a:gd name="connsiteX2" fmla="*/ 507102 w 507102"/>
                  <a:gd name="connsiteY2" fmla="*/ 809074 h 819465"/>
                  <a:gd name="connsiteX3" fmla="*/ 506404 w 507102"/>
                  <a:gd name="connsiteY3" fmla="*/ 808339 h 819465"/>
                  <a:gd name="connsiteX4" fmla="*/ 258479 w 507102"/>
                  <a:gd name="connsiteY4" fmla="*/ 719015 h 819465"/>
                  <a:gd name="connsiteX5" fmla="*/ 10554 w 507102"/>
                  <a:gd name="connsiteY5" fmla="*/ 808339 h 819465"/>
                  <a:gd name="connsiteX6" fmla="*/ 0 w 507102"/>
                  <a:gd name="connsiteY6" fmla="*/ 819465 h 819465"/>
                  <a:gd name="connsiteX7" fmla="*/ 0 w 507102"/>
                  <a:gd name="connsiteY7" fmla="*/ 69499 h 819465"/>
                  <a:gd name="connsiteX8" fmla="*/ 264315 w 507102"/>
                  <a:gd name="connsiteY8" fmla="*/ 61 h 819465"/>
                  <a:gd name="connsiteX0" fmla="*/ 260838 w 507102"/>
                  <a:gd name="connsiteY0" fmla="*/ 15 h 888955"/>
                  <a:gd name="connsiteX1" fmla="*/ 507102 w 507102"/>
                  <a:gd name="connsiteY1" fmla="*/ 138989 h 888955"/>
                  <a:gd name="connsiteX2" fmla="*/ 507102 w 507102"/>
                  <a:gd name="connsiteY2" fmla="*/ 878564 h 888955"/>
                  <a:gd name="connsiteX3" fmla="*/ 506404 w 507102"/>
                  <a:gd name="connsiteY3" fmla="*/ 877829 h 888955"/>
                  <a:gd name="connsiteX4" fmla="*/ 258479 w 507102"/>
                  <a:gd name="connsiteY4" fmla="*/ 788505 h 888955"/>
                  <a:gd name="connsiteX5" fmla="*/ 10554 w 507102"/>
                  <a:gd name="connsiteY5" fmla="*/ 877829 h 888955"/>
                  <a:gd name="connsiteX6" fmla="*/ 0 w 507102"/>
                  <a:gd name="connsiteY6" fmla="*/ 888955 h 888955"/>
                  <a:gd name="connsiteX7" fmla="*/ 0 w 507102"/>
                  <a:gd name="connsiteY7" fmla="*/ 138989 h 888955"/>
                  <a:gd name="connsiteX8" fmla="*/ 260838 w 507102"/>
                  <a:gd name="connsiteY8" fmla="*/ 15 h 888955"/>
                  <a:gd name="connsiteX0" fmla="*/ 0 w 507102"/>
                  <a:gd name="connsiteY0" fmla="*/ 93098 h 843064"/>
                  <a:gd name="connsiteX1" fmla="*/ 507102 w 507102"/>
                  <a:gd name="connsiteY1" fmla="*/ 93098 h 843064"/>
                  <a:gd name="connsiteX2" fmla="*/ 507102 w 507102"/>
                  <a:gd name="connsiteY2" fmla="*/ 832673 h 843064"/>
                  <a:gd name="connsiteX3" fmla="*/ 506404 w 507102"/>
                  <a:gd name="connsiteY3" fmla="*/ 831938 h 843064"/>
                  <a:gd name="connsiteX4" fmla="*/ 258479 w 507102"/>
                  <a:gd name="connsiteY4" fmla="*/ 742614 h 843064"/>
                  <a:gd name="connsiteX5" fmla="*/ 10554 w 507102"/>
                  <a:gd name="connsiteY5" fmla="*/ 831938 h 843064"/>
                  <a:gd name="connsiteX6" fmla="*/ 0 w 507102"/>
                  <a:gd name="connsiteY6" fmla="*/ 843064 h 843064"/>
                  <a:gd name="connsiteX7" fmla="*/ 0 w 507102"/>
                  <a:gd name="connsiteY7" fmla="*/ 93098 h 84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7102" h="843064">
                    <a:moveTo>
                      <a:pt x="0" y="93098"/>
                    </a:moveTo>
                    <a:cubicBezTo>
                      <a:pt x="84517" y="-31896"/>
                      <a:pt x="422585" y="-30164"/>
                      <a:pt x="507102" y="93098"/>
                    </a:cubicBezTo>
                    <a:lnTo>
                      <a:pt x="507102" y="832673"/>
                    </a:lnTo>
                    <a:lnTo>
                      <a:pt x="506404" y="831938"/>
                    </a:lnTo>
                    <a:cubicBezTo>
                      <a:pt x="442955" y="776749"/>
                      <a:pt x="355300" y="742614"/>
                      <a:pt x="258479" y="742614"/>
                    </a:cubicBezTo>
                    <a:cubicBezTo>
                      <a:pt x="161658" y="742614"/>
                      <a:pt x="74004" y="776749"/>
                      <a:pt x="10554" y="831938"/>
                    </a:cubicBezTo>
                    <a:lnTo>
                      <a:pt x="0" y="843064"/>
                    </a:lnTo>
                    <a:lnTo>
                      <a:pt x="0" y="93098"/>
                    </a:lnTo>
                    <a:close/>
                  </a:path>
                </a:pathLst>
              </a:custGeom>
              <a:solidFill>
                <a:srgbClr val="DD82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: Shape 20">
                <a:extLst>
                  <a:ext uri="{FF2B5EF4-FFF2-40B4-BE49-F238E27FC236}">
                    <a16:creationId xmlns:a16="http://schemas.microsoft.com/office/drawing/2014/main" id="{5ABC4B80-CD64-AF1C-88E3-8B37DB7559EC}"/>
                  </a:ext>
                </a:extLst>
              </p:cNvPr>
              <p:cNvSpPr/>
              <p:nvPr/>
            </p:nvSpPr>
            <p:spPr>
              <a:xfrm>
                <a:off x="5588897" y="795384"/>
                <a:ext cx="507102" cy="843064"/>
              </a:xfrm>
              <a:custGeom>
                <a:avLst/>
                <a:gdLst>
                  <a:gd name="connsiteX0" fmla="*/ 0 w 507102"/>
                  <a:gd name="connsiteY0" fmla="*/ 838892 h 843064"/>
                  <a:gd name="connsiteX1" fmla="*/ 734 w 507102"/>
                  <a:gd name="connsiteY1" fmla="*/ 842290 h 843064"/>
                  <a:gd name="connsiteX2" fmla="*/ 0 w 507102"/>
                  <a:gd name="connsiteY2" fmla="*/ 843064 h 843064"/>
                  <a:gd name="connsiteX3" fmla="*/ 253551 w 507102"/>
                  <a:gd name="connsiteY3" fmla="*/ 2 h 843064"/>
                  <a:gd name="connsiteX4" fmla="*/ 507102 w 507102"/>
                  <a:gd name="connsiteY4" fmla="*/ 93098 h 843064"/>
                  <a:gd name="connsiteX5" fmla="*/ 507102 w 507102"/>
                  <a:gd name="connsiteY5" fmla="*/ 832673 h 843064"/>
                  <a:gd name="connsiteX6" fmla="*/ 506404 w 507102"/>
                  <a:gd name="connsiteY6" fmla="*/ 831938 h 843064"/>
                  <a:gd name="connsiteX7" fmla="*/ 394956 w 507102"/>
                  <a:gd name="connsiteY7" fmla="*/ 766580 h 843064"/>
                  <a:gd name="connsiteX8" fmla="*/ 354875 w 507102"/>
                  <a:gd name="connsiteY8" fmla="*/ 759542 h 843064"/>
                  <a:gd name="connsiteX9" fmla="*/ 306006 w 507102"/>
                  <a:gd name="connsiteY9" fmla="*/ 744165 h 843064"/>
                  <a:gd name="connsiteX10" fmla="*/ 220267 w 507102"/>
                  <a:gd name="connsiteY10" fmla="*/ 736087 h 843064"/>
                  <a:gd name="connsiteX11" fmla="*/ 4473 w 507102"/>
                  <a:gd name="connsiteY11" fmla="*/ 818166 h 843064"/>
                  <a:gd name="connsiteX12" fmla="*/ 0 w 507102"/>
                  <a:gd name="connsiteY12" fmla="*/ 838874 h 843064"/>
                  <a:gd name="connsiteX13" fmla="*/ 0 w 507102"/>
                  <a:gd name="connsiteY13" fmla="*/ 93098 h 843064"/>
                  <a:gd name="connsiteX14" fmla="*/ 253551 w 507102"/>
                  <a:gd name="connsiteY14" fmla="*/ 2 h 84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7102" h="843064">
                    <a:moveTo>
                      <a:pt x="0" y="838892"/>
                    </a:moveTo>
                    <a:lnTo>
                      <a:pt x="734" y="842290"/>
                    </a:lnTo>
                    <a:lnTo>
                      <a:pt x="0" y="843064"/>
                    </a:lnTo>
                    <a:close/>
                    <a:moveTo>
                      <a:pt x="253551" y="2"/>
                    </a:moveTo>
                    <a:cubicBezTo>
                      <a:pt x="359198" y="219"/>
                      <a:pt x="464844" y="31467"/>
                      <a:pt x="507102" y="93098"/>
                    </a:cubicBezTo>
                    <a:lnTo>
                      <a:pt x="507102" y="832673"/>
                    </a:lnTo>
                    <a:lnTo>
                      <a:pt x="506404" y="831938"/>
                    </a:lnTo>
                    <a:cubicBezTo>
                      <a:pt x="474680" y="804344"/>
                      <a:pt x="436904" y="782013"/>
                      <a:pt x="394956" y="766580"/>
                    </a:cubicBezTo>
                    <a:lnTo>
                      <a:pt x="354875" y="759542"/>
                    </a:lnTo>
                    <a:lnTo>
                      <a:pt x="306006" y="744165"/>
                    </a:lnTo>
                    <a:cubicBezTo>
                      <a:pt x="279653" y="738963"/>
                      <a:pt x="250680" y="736087"/>
                      <a:pt x="220267" y="736087"/>
                    </a:cubicBezTo>
                    <a:cubicBezTo>
                      <a:pt x="113823" y="736087"/>
                      <a:pt x="25013" y="771323"/>
                      <a:pt x="4473" y="818166"/>
                    </a:cubicBezTo>
                    <a:lnTo>
                      <a:pt x="0" y="838874"/>
                    </a:lnTo>
                    <a:lnTo>
                      <a:pt x="0" y="93098"/>
                    </a:lnTo>
                    <a:cubicBezTo>
                      <a:pt x="42259" y="30601"/>
                      <a:pt x="147905" y="-215"/>
                      <a:pt x="253551" y="2"/>
                    </a:cubicBezTo>
                    <a:close/>
                  </a:path>
                </a:pathLst>
              </a:custGeom>
              <a:gradFill>
                <a:gsLst>
                  <a:gs pos="30000">
                    <a:srgbClr val="FBD48F"/>
                  </a:gs>
                  <a:gs pos="100000">
                    <a:srgbClr val="CE8537"/>
                  </a:gs>
                  <a:gs pos="0">
                    <a:srgbClr val="FAC86F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480FC03E-9D8B-1CC1-9563-02FF1C6998E4}"/>
                </a:ext>
              </a:extLst>
            </p:cNvPr>
            <p:cNvSpPr txBox="1"/>
            <p:nvPr/>
          </p:nvSpPr>
          <p:spPr>
            <a:xfrm>
              <a:off x="1669276" y="1216529"/>
              <a:ext cx="5071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46" name="TextBox 62">
              <a:extLst>
                <a:ext uri="{FF2B5EF4-FFF2-40B4-BE49-F238E27FC236}">
                  <a16:creationId xmlns:a16="http://schemas.microsoft.com/office/drawing/2014/main" id="{3AA70503-B47A-502D-CA1C-16EF0C9057D1}"/>
                </a:ext>
              </a:extLst>
            </p:cNvPr>
            <p:cNvSpPr txBox="1"/>
            <p:nvPr/>
          </p:nvSpPr>
          <p:spPr>
            <a:xfrm>
              <a:off x="2199672" y="1193311"/>
              <a:ext cx="3221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2000" b="1">
                  <a:solidFill>
                    <a:schemeClr val="bg1"/>
                  </a:solidFill>
                  <a:latin typeface="Tw Cen MT" panose="020B0602020104020603" pitchFamily="34" charset="0"/>
                </a:defRPr>
              </a:lvl1pPr>
            </a:lstStyle>
            <a:p>
              <a:r>
                <a:rPr lang="fr-FR" dirty="0"/>
                <a:t>Contexte</a:t>
              </a:r>
            </a:p>
          </p:txBody>
        </p:sp>
      </p:grpSp>
      <p:sp>
        <p:nvSpPr>
          <p:cNvPr id="147" name="TextBox 62">
            <a:extLst>
              <a:ext uri="{FF2B5EF4-FFF2-40B4-BE49-F238E27FC236}">
                <a16:creationId xmlns:a16="http://schemas.microsoft.com/office/drawing/2014/main" id="{39E27DC3-BB22-65F7-EE6A-C839DDAA32AB}"/>
              </a:ext>
            </a:extLst>
          </p:cNvPr>
          <p:cNvSpPr txBox="1"/>
          <p:nvPr/>
        </p:nvSpPr>
        <p:spPr>
          <a:xfrm>
            <a:off x="2166520" y="2654044"/>
            <a:ext cx="322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400"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sz="2000" dirty="0"/>
              <a:t>Nettoyage des données</a:t>
            </a:r>
          </a:p>
        </p:txBody>
      </p:sp>
      <p:sp>
        <p:nvSpPr>
          <p:cNvPr id="148" name="TextBox 62">
            <a:extLst>
              <a:ext uri="{FF2B5EF4-FFF2-40B4-BE49-F238E27FC236}">
                <a16:creationId xmlns:a16="http://schemas.microsoft.com/office/drawing/2014/main" id="{53A8FF1B-4CEE-8B30-F1F7-3FAA567F2604}"/>
              </a:ext>
            </a:extLst>
          </p:cNvPr>
          <p:cNvSpPr txBox="1"/>
          <p:nvPr/>
        </p:nvSpPr>
        <p:spPr>
          <a:xfrm>
            <a:off x="2293208" y="4112414"/>
            <a:ext cx="322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Analyse</a:t>
            </a:r>
            <a:r>
              <a:rPr lang="fr-F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des données</a:t>
            </a:r>
          </a:p>
        </p:txBody>
      </p:sp>
      <p:sp>
        <p:nvSpPr>
          <p:cNvPr id="149" name="TextBox 62">
            <a:extLst>
              <a:ext uri="{FF2B5EF4-FFF2-40B4-BE49-F238E27FC236}">
                <a16:creationId xmlns:a16="http://schemas.microsoft.com/office/drawing/2014/main" id="{0FEA0383-F570-8439-308C-4C6D36CEBD6E}"/>
              </a:ext>
            </a:extLst>
          </p:cNvPr>
          <p:cNvSpPr txBox="1"/>
          <p:nvPr/>
        </p:nvSpPr>
        <p:spPr>
          <a:xfrm>
            <a:off x="2079539" y="5533128"/>
            <a:ext cx="155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sp>
        <p:nvSpPr>
          <p:cNvPr id="152" name="Espace réservé du numéro de diapositive 151">
            <a:extLst>
              <a:ext uri="{FF2B5EF4-FFF2-40B4-BE49-F238E27FC236}">
                <a16:creationId xmlns:a16="http://schemas.microsoft.com/office/drawing/2014/main" id="{F59131E9-564B-A46D-8F01-4B8A2D54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9827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 animBg="1"/>
      <p:bldP spid="50" grpId="0" animBg="1"/>
      <p:bldP spid="53" grpId="0" animBg="1"/>
      <p:bldP spid="56" grpId="0" animBg="1"/>
      <p:bldP spid="147" grpId="0"/>
      <p:bldP spid="148" grpId="0"/>
      <p:bldP spid="1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6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20</a:t>
            </a:fld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CA3A10-4A18-2358-8904-AF577D8A55F2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49">
            <a:extLst>
              <a:ext uri="{FF2B5EF4-FFF2-40B4-BE49-F238E27FC236}">
                <a16:creationId xmlns:a16="http://schemas.microsoft.com/office/drawing/2014/main" id="{D7F02AD7-8292-A9A4-A357-5CCA1CA125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43684" y="99949"/>
            <a:ext cx="810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Analyse combinée protéines, additifs et nutriscore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3C729C-8FD3-E1C9-2375-AB95DCA3C16E}"/>
              </a:ext>
            </a:extLst>
          </p:cNvPr>
          <p:cNvSpPr txBox="1"/>
          <p:nvPr/>
        </p:nvSpPr>
        <p:spPr>
          <a:xfrm>
            <a:off x="278892" y="1503619"/>
            <a:ext cx="713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latin typeface="Tw Cen MT" panose="020B0602020104020603" pitchFamily="34" charset="0"/>
              </a:rPr>
              <a:t>Existe-t-il </a:t>
            </a:r>
            <a:r>
              <a:rPr lang="fr-FR" b="1" i="0" dirty="0"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des produits ayant une bonne note nutriscore, mais contenant des additifs interdits pour les personnes atteintes de leucinose ?</a:t>
            </a:r>
            <a:endParaRPr lang="fr-FR" b="1" dirty="0">
              <a:latin typeface="Tw Cen MT" panose="020B0602020104020603" pitchFamily="34" charset="0"/>
            </a:endParaRPr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63EB958-311C-F311-E250-9AB69A2876E2}"/>
              </a:ext>
            </a:extLst>
          </p:cNvPr>
          <p:cNvGrpSpPr/>
          <p:nvPr/>
        </p:nvGrpSpPr>
        <p:grpSpPr>
          <a:xfrm>
            <a:off x="1477522" y="2776754"/>
            <a:ext cx="9236955" cy="2103120"/>
            <a:chOff x="1620938" y="2776754"/>
            <a:chExt cx="9236955" cy="2103120"/>
          </a:xfrm>
        </p:grpSpPr>
        <p:sp>
          <p:nvSpPr>
            <p:cNvPr id="61" name="Shape">
              <a:extLst>
                <a:ext uri="{FF2B5EF4-FFF2-40B4-BE49-F238E27FC236}">
                  <a16:creationId xmlns:a16="http://schemas.microsoft.com/office/drawing/2014/main" id="{085F0FF9-A2CE-6BAE-F5C3-E31FB83A5B67}"/>
                </a:ext>
              </a:extLst>
            </p:cNvPr>
            <p:cNvSpPr/>
            <p:nvPr/>
          </p:nvSpPr>
          <p:spPr>
            <a:xfrm>
              <a:off x="2379585" y="3507966"/>
              <a:ext cx="2016720" cy="1370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678"/>
                  </a:lnTo>
                  <a:cubicBezTo>
                    <a:pt x="0" y="1637"/>
                    <a:pt x="1127" y="0"/>
                    <a:pt x="250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2CBB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377</a:t>
              </a:r>
            </a:p>
          </p:txBody>
        </p:sp>
        <p:sp>
          <p:nvSpPr>
            <p:cNvPr id="62" name="Rectangle">
              <a:extLst>
                <a:ext uri="{FF2B5EF4-FFF2-40B4-BE49-F238E27FC236}">
                  <a16:creationId xmlns:a16="http://schemas.microsoft.com/office/drawing/2014/main" id="{9B44D242-2522-9AA3-D65D-BC73CEE7DA35}"/>
                </a:ext>
              </a:extLst>
            </p:cNvPr>
            <p:cNvSpPr/>
            <p:nvPr/>
          </p:nvSpPr>
          <p:spPr>
            <a:xfrm>
              <a:off x="4537946" y="3507966"/>
              <a:ext cx="2016717" cy="1370559"/>
            </a:xfrm>
            <a:prstGeom prst="rect">
              <a:avLst/>
            </a:prstGeom>
            <a:solidFill>
              <a:srgbClr val="16A0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r>
                <a:rPr kumimoji="0" lang="fr-FR" altLang="fr-FR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884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 : coins arrondis 81">
              <a:extLst>
                <a:ext uri="{FF2B5EF4-FFF2-40B4-BE49-F238E27FC236}">
                  <a16:creationId xmlns:a16="http://schemas.microsoft.com/office/drawing/2014/main" id="{33064A5B-8C71-4004-4DB9-08553F39D41C}"/>
                </a:ext>
              </a:extLst>
            </p:cNvPr>
            <p:cNvSpPr/>
            <p:nvPr/>
          </p:nvSpPr>
          <p:spPr>
            <a:xfrm>
              <a:off x="1620938" y="3416834"/>
              <a:ext cx="640080" cy="1463040"/>
            </a:xfrm>
            <a:prstGeom prst="roundRect">
              <a:avLst/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fr-FR" dirty="0"/>
                <a:t>Nutriscore A ou B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5806CCD5-50B4-E283-0799-849D97FF8611}"/>
                </a:ext>
              </a:extLst>
            </p:cNvPr>
            <p:cNvSpPr/>
            <p:nvPr/>
          </p:nvSpPr>
          <p:spPr>
            <a:xfrm rot="5400000">
              <a:off x="3079442" y="2365274"/>
              <a:ext cx="640080" cy="1463040"/>
            </a:xfrm>
            <a:prstGeom prst="roundRect">
              <a:avLst/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fr-FR" dirty="0"/>
                <a:t>Additifs interdits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750DAA4B-8D1D-3190-E985-C962DC7A6DCC}"/>
                </a:ext>
              </a:extLst>
            </p:cNvPr>
            <p:cNvSpPr/>
            <p:nvPr/>
          </p:nvSpPr>
          <p:spPr>
            <a:xfrm rot="5400000">
              <a:off x="5307530" y="2365274"/>
              <a:ext cx="640080" cy="1463040"/>
            </a:xfrm>
            <a:prstGeom prst="roundRect">
              <a:avLst/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fr-FR" dirty="0"/>
                <a:t>Additifs toxiques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DC5625E1-F57C-2477-DBDA-1E4E0239B978}"/>
                </a:ext>
              </a:extLst>
            </p:cNvPr>
            <p:cNvSpPr/>
            <p:nvPr/>
          </p:nvSpPr>
          <p:spPr>
            <a:xfrm rot="5400000">
              <a:off x="7371135" y="2365274"/>
              <a:ext cx="640080" cy="1463040"/>
            </a:xfrm>
            <a:prstGeom prst="roundRect">
              <a:avLst/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fr-FR" dirty="0"/>
                <a:t>Additifs très toxiques</a:t>
              </a:r>
            </a:p>
          </p:txBody>
        </p:sp>
        <p:sp>
          <p:nvSpPr>
            <p:cNvPr id="88" name="Shape">
              <a:extLst>
                <a:ext uri="{FF2B5EF4-FFF2-40B4-BE49-F238E27FC236}">
                  <a16:creationId xmlns:a16="http://schemas.microsoft.com/office/drawing/2014/main" id="{C1FE599B-7946-52D0-6B76-6B8A714F611A}"/>
                </a:ext>
              </a:extLst>
            </p:cNvPr>
            <p:cNvSpPr/>
            <p:nvPr/>
          </p:nvSpPr>
          <p:spPr>
            <a:xfrm>
              <a:off x="8841173" y="3507966"/>
              <a:ext cx="2016720" cy="137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9100" y="0"/>
                  </a:lnTo>
                  <a:cubicBezTo>
                    <a:pt x="20488" y="0"/>
                    <a:pt x="21600" y="1657"/>
                    <a:pt x="21600" y="3674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2C3E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439</a:t>
              </a:r>
            </a:p>
          </p:txBody>
        </p:sp>
        <p:sp>
          <p:nvSpPr>
            <p:cNvPr id="89" name="Rectangle">
              <a:extLst>
                <a:ext uri="{FF2B5EF4-FFF2-40B4-BE49-F238E27FC236}">
                  <a16:creationId xmlns:a16="http://schemas.microsoft.com/office/drawing/2014/main" id="{429319CF-5B92-F2EC-DA26-A1ABDF25AD04}"/>
                </a:ext>
              </a:extLst>
            </p:cNvPr>
            <p:cNvSpPr/>
            <p:nvPr/>
          </p:nvSpPr>
          <p:spPr>
            <a:xfrm>
              <a:off x="6705886" y="3507966"/>
              <a:ext cx="2016717" cy="1370559"/>
            </a:xfrm>
            <a:prstGeom prst="rect">
              <a:avLst/>
            </a:prstGeom>
            <a:solidFill>
              <a:srgbClr val="16A0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r>
                <a:rPr kumimoji="0" lang="fr-FR" altLang="fr-FR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339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22C0DBA-D314-FB09-09B9-632B80F7AED1}"/>
                </a:ext>
              </a:extLst>
            </p:cNvPr>
            <p:cNvSpPr/>
            <p:nvPr/>
          </p:nvSpPr>
          <p:spPr>
            <a:xfrm rot="5400000">
              <a:off x="9523150" y="2365274"/>
              <a:ext cx="640080" cy="1463040"/>
            </a:xfrm>
            <a:prstGeom prst="roundRect">
              <a:avLst/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fr-FR" dirty="0"/>
                <a:t>Additifs cancérigènes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D47B71F0-1E3E-0B07-F448-610429D03036}"/>
              </a:ext>
            </a:extLst>
          </p:cNvPr>
          <p:cNvSpPr txBox="1"/>
          <p:nvPr/>
        </p:nvSpPr>
        <p:spPr>
          <a:xfrm>
            <a:off x="3009394" y="5354381"/>
            <a:ext cx="617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latin typeface="Tw Cen MT" panose="020B0602020104020603" pitchFamily="34" charset="0"/>
              </a:rPr>
              <a:t>2039 produits ayant une bonne note nutriscore contiennent des additifs déconseillés pour les personnes atteintes de leucinose.</a:t>
            </a:r>
            <a:endParaRPr lang="fr-FR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283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6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21</a:t>
            </a:fld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CA3A10-4A18-2358-8904-AF577D8A55F2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49">
            <a:extLst>
              <a:ext uri="{FF2B5EF4-FFF2-40B4-BE49-F238E27FC236}">
                <a16:creationId xmlns:a16="http://schemas.microsoft.com/office/drawing/2014/main" id="{D7F02AD7-8292-A9A4-A357-5CCA1CA125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43684" y="72517"/>
            <a:ext cx="810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Réduction dimensionnelle</a:t>
            </a:r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59A21A6D-77D7-B2B7-9D95-496950A2F9D9}"/>
              </a:ext>
            </a:extLst>
          </p:cNvPr>
          <p:cNvSpPr/>
          <p:nvPr/>
        </p:nvSpPr>
        <p:spPr>
          <a:xfrm>
            <a:off x="6955266" y="2921515"/>
            <a:ext cx="5005087" cy="1014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4841"/>
                  <a:pt x="0" y="10800"/>
                </a:cubicBezTo>
                <a:lnTo>
                  <a:pt x="0" y="10800"/>
                </a:lnTo>
                <a:cubicBezTo>
                  <a:pt x="0" y="16759"/>
                  <a:pt x="810" y="21600"/>
                  <a:pt x="1807" y="21600"/>
                </a:cubicBezTo>
                <a:lnTo>
                  <a:pt x="3943" y="21600"/>
                </a:lnTo>
                <a:lnTo>
                  <a:pt x="17657" y="21600"/>
                </a:lnTo>
                <a:lnTo>
                  <a:pt x="19793" y="21600"/>
                </a:lnTo>
                <a:cubicBezTo>
                  <a:pt x="20790" y="21600"/>
                  <a:pt x="21600" y="16759"/>
                  <a:pt x="21600" y="10800"/>
                </a:cubicBezTo>
                <a:lnTo>
                  <a:pt x="21600" y="10800"/>
                </a:lnTo>
                <a:cubicBezTo>
                  <a:pt x="21597" y="4821"/>
                  <a:pt x="20787" y="0"/>
                  <a:pt x="19790" y="0"/>
                </a:cubicBezTo>
                <a:close/>
              </a:path>
            </a:pathLst>
          </a:custGeom>
          <a:solidFill>
            <a:srgbClr val="FF5969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Eboulis des valeurs propres</a:t>
            </a:r>
            <a:br>
              <a:rPr lang="en-US" sz="4000" b="1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rPr>
            </a:br>
            <a:r>
              <a:rPr lang="fr-FR" alt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Les 3 premiers plans factoriels de l'ACP expliquent 91.4% de la variance.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8D4339F-D9E0-5921-C8CA-84FCC418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0" y="1795659"/>
            <a:ext cx="56197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764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>
            <a:extLst>
              <a:ext uri="{FF2B5EF4-FFF2-40B4-BE49-F238E27FC236}">
                <a16:creationId xmlns:a16="http://schemas.microsoft.com/office/drawing/2014/main" id="{C35F6AA9-23B0-CEF6-B9A4-F770C3CF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21" y="917564"/>
            <a:ext cx="5172212" cy="50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>
            <a:extLst>
              <a:ext uri="{FF2B5EF4-FFF2-40B4-BE49-F238E27FC236}">
                <a16:creationId xmlns:a16="http://schemas.microsoft.com/office/drawing/2014/main" id="{9620EDDC-C506-0115-D9C0-44B1135B0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05" y="929961"/>
            <a:ext cx="5124327" cy="49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>
            <a:extLst>
              <a:ext uri="{FF2B5EF4-FFF2-40B4-BE49-F238E27FC236}">
                <a16:creationId xmlns:a16="http://schemas.microsoft.com/office/drawing/2014/main" id="{FCDAF709-1839-1B4A-DC11-1680716F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20" y="929961"/>
            <a:ext cx="5355638" cy="49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53">
            <a:extLst>
              <a:ext uri="{FF2B5EF4-FFF2-40B4-BE49-F238E27FC236}">
                <a16:creationId xmlns:a16="http://schemas.microsoft.com/office/drawing/2014/main" id="{CA914648-AB3D-64D5-2ACE-0BC52FA5983B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6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46CA467A-DDC9-6619-0AA7-2251FBB486F7}"/>
              </a:ext>
            </a:extLst>
          </p:cNvPr>
          <p:cNvSpPr txBox="1"/>
          <p:nvPr/>
        </p:nvSpPr>
        <p:spPr>
          <a:xfrm>
            <a:off x="0" y="338960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2" name="Espace réservé du numéro de diapositive 6">
            <a:extLst>
              <a:ext uri="{FF2B5EF4-FFF2-40B4-BE49-F238E27FC236}">
                <a16:creationId xmlns:a16="http://schemas.microsoft.com/office/drawing/2014/main" id="{A6D2E8E0-91A6-13E8-4D6B-E86624D4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7B2122-A7E4-4127-93C7-B9A285044C6D}" type="slidenum">
              <a:rPr lang="fr-FR" smtClean="0"/>
              <a:t>22</a:t>
            </a:fld>
            <a:endParaRPr lang="fr-FR" dirty="0"/>
          </a:p>
        </p:txBody>
      </p:sp>
      <p:sp>
        <p:nvSpPr>
          <p:cNvPr id="13" name="TextBox 49">
            <a:extLst>
              <a:ext uri="{FF2B5EF4-FFF2-40B4-BE49-F238E27FC236}">
                <a16:creationId xmlns:a16="http://schemas.microsoft.com/office/drawing/2014/main" id="{5CDC978D-CF2C-09BD-7DD4-DB11D3A1265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43684" y="72517"/>
            <a:ext cx="810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Réduction dimensionnelle</a:t>
            </a:r>
          </a:p>
        </p:txBody>
      </p:sp>
    </p:spTree>
    <p:extLst>
      <p:ext uri="{BB962C8B-B14F-4D97-AF65-F5344CB8AC3E}">
        <p14:creationId xmlns:p14="http://schemas.microsoft.com/office/powerpoint/2010/main" val="1963442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29"/>
            <a:ext cx="1164658" cy="838200"/>
          </a:xfrm>
          <a:prstGeom prst="triangle">
            <a:avLst/>
          </a:prstGeom>
          <a:solidFill>
            <a:srgbClr val="9A0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23</a:t>
            </a:fld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CA3A10-4A18-2358-8904-AF577D8A55F2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49">
            <a:extLst>
              <a:ext uri="{FF2B5EF4-FFF2-40B4-BE49-F238E27FC236}">
                <a16:creationId xmlns:a16="http://schemas.microsoft.com/office/drawing/2014/main" id="{D7F02AD7-8292-A9A4-A357-5CCA1CA125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43684" y="72517"/>
            <a:ext cx="810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D18DF3-6000-86FF-CAE2-4035AA638485}"/>
              </a:ext>
            </a:extLst>
          </p:cNvPr>
          <p:cNvSpPr txBox="1"/>
          <p:nvPr/>
        </p:nvSpPr>
        <p:spPr>
          <a:xfrm>
            <a:off x="1094613" y="1580192"/>
            <a:ext cx="10002774" cy="36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b="1" i="0" dirty="0"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Le jeu de données contient les </a:t>
            </a:r>
            <a:r>
              <a:rPr lang="fr-FR" sz="2000" b="1" i="0" dirty="0">
                <a:solidFill>
                  <a:srgbClr val="006CD2"/>
                </a:solidFill>
                <a:effectLst/>
                <a:latin typeface="Tw Cen MT" panose="020B0602020104020603" pitchFamily="34" charset="0"/>
              </a:rPr>
              <a:t>informations nutritionnelles </a:t>
            </a:r>
            <a:r>
              <a:rPr lang="fr-FR" sz="2000" b="1" i="0" dirty="0"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utiles à notre idée d'application de moteur de recommandations pour les personnes atteintes de leucinose 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000000"/>
                </a:solidFill>
                <a:latin typeface="Tw Cen MT" panose="020B0602020104020603" pitchFamily="34" charset="0"/>
              </a:rPr>
              <a:t>Un modèle de </a:t>
            </a:r>
            <a:r>
              <a:rPr lang="fr-FR" sz="2000" b="1" dirty="0">
                <a:solidFill>
                  <a:srgbClr val="006CD2"/>
                </a:solidFill>
                <a:latin typeface="Tw Cen MT" panose="020B0602020104020603" pitchFamily="34" charset="0"/>
              </a:rPr>
              <a:t>Machine Learning </a:t>
            </a:r>
            <a:r>
              <a:rPr lang="fr-FR" sz="2000" b="1" dirty="0">
                <a:solidFill>
                  <a:srgbClr val="000000"/>
                </a:solidFill>
                <a:latin typeface="Tw Cen MT" panose="020B0602020104020603" pitchFamily="34" charset="0"/>
              </a:rPr>
              <a:t>a été crée afin de prédire le nutriscore des produits 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latin typeface="Tw Cen MT" panose="020B0602020104020603" pitchFamily="34" charset="0"/>
              </a:rPr>
              <a:t>Pour ce faire, l'application mettra au profit des utilisateurs, les données nutritionnelles et de classification alimentaire établies dans cette analyse, à savoir : la teneur en protéines, le nutriscore et la nature des additifs.</a:t>
            </a:r>
          </a:p>
        </p:txBody>
      </p:sp>
    </p:spTree>
    <p:extLst>
      <p:ext uri="{BB962C8B-B14F-4D97-AF65-F5344CB8AC3E}">
        <p14:creationId xmlns:p14="http://schemas.microsoft.com/office/powerpoint/2010/main" val="296994656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29"/>
            <a:ext cx="1164658" cy="838200"/>
          </a:xfrm>
          <a:prstGeom prst="triangle">
            <a:avLst/>
          </a:prstGeom>
          <a:solidFill>
            <a:srgbClr val="9A0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24</a:t>
            </a:fld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CA3A10-4A18-2358-8904-AF577D8A55F2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49">
            <a:extLst>
              <a:ext uri="{FF2B5EF4-FFF2-40B4-BE49-F238E27FC236}">
                <a16:creationId xmlns:a16="http://schemas.microsoft.com/office/drawing/2014/main" id="{D7F02AD7-8292-A9A4-A357-5CCA1CA125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43684" y="72517"/>
            <a:ext cx="810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Perspective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D18DF3-6000-86FF-CAE2-4035AA638485}"/>
              </a:ext>
            </a:extLst>
          </p:cNvPr>
          <p:cNvSpPr txBox="1"/>
          <p:nvPr/>
        </p:nvSpPr>
        <p:spPr>
          <a:xfrm>
            <a:off x="1631442" y="2811298"/>
            <a:ext cx="8929116" cy="123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sz="2000" b="1" i="0" dirty="0"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Dans une mise à jour futur, seront intégrés les informations relatives aux degrés de transformation des produits alimentaires.</a:t>
            </a:r>
            <a:endParaRPr lang="fr-FR" sz="20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01724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C051A6A-6324-06F4-CC01-A28C0761FB92}"/>
              </a:ext>
            </a:extLst>
          </p:cNvPr>
          <p:cNvSpPr txBox="1"/>
          <p:nvPr/>
        </p:nvSpPr>
        <p:spPr>
          <a:xfrm>
            <a:off x="2336800" y="2028616"/>
            <a:ext cx="7518400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88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5969"/>
                </a:solidFill>
                <a:effectLst>
                  <a:outerShdw blurRad="12700" dist="38100" dir="2700000" algn="tl" rotWithShape="0">
                    <a:schemeClr val="bg1"/>
                  </a:outerShdw>
                </a:effectLst>
                <a:latin typeface="Tw Cen MT" panose="020B0602020104020603" pitchFamily="34" charset="0"/>
              </a:rPr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24139832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9">
            <a:extLst>
              <a:ext uri="{FF2B5EF4-FFF2-40B4-BE49-F238E27FC236}">
                <a16:creationId xmlns:a16="http://schemas.microsoft.com/office/drawing/2014/main" id="{B4B44DFC-C511-33CD-FC11-957510B77F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71037" y="190438"/>
            <a:ext cx="224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Contexte</a:t>
            </a:r>
          </a:p>
        </p:txBody>
      </p:sp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DB9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11528"/>
            <a:ext cx="5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3</a:t>
            </a:fld>
            <a:endParaRPr lang="fr-FR"/>
          </a:p>
        </p:txBody>
      </p:sp>
      <p:pic>
        <p:nvPicPr>
          <p:cNvPr id="44" name="Picture 4" descr="Agence nationale de santé publique — Wikipédia">
            <a:extLst>
              <a:ext uri="{FF2B5EF4-FFF2-40B4-BE49-F238E27FC236}">
                <a16:creationId xmlns:a16="http://schemas.microsoft.com/office/drawing/2014/main" id="{D8C87F76-2B24-3CF9-7AAE-37B6B1F5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50" y="1864383"/>
            <a:ext cx="5546648" cy="312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944418B-98C0-B44E-8926-FE11A83E9CCD}"/>
              </a:ext>
            </a:extLst>
          </p:cNvPr>
          <p:cNvSpPr/>
          <p:nvPr/>
        </p:nvSpPr>
        <p:spPr>
          <a:xfrm>
            <a:off x="5765533" y="1068403"/>
            <a:ext cx="5625104" cy="494738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fr-FR" sz="2200" b="1" dirty="0">
                <a:solidFill>
                  <a:srgbClr val="3E3E3E"/>
                </a:solidFill>
                <a:latin typeface="Tw Cen MT" panose="020B0602020104020603" pitchFamily="34" charset="0"/>
              </a:rPr>
              <a:t>S</a:t>
            </a:r>
            <a:r>
              <a:rPr lang="fr-FR" sz="2200" b="1" i="0" dirty="0">
                <a:solidFill>
                  <a:srgbClr val="3E3E3E"/>
                </a:solidFill>
                <a:effectLst/>
                <a:latin typeface="Tw Cen MT" panose="020B0602020104020603" pitchFamily="34" charset="0"/>
              </a:rPr>
              <a:t>ous tutelle du ministère chargé de la Santé.</a:t>
            </a:r>
          </a:p>
          <a:p>
            <a:pPr algn="just">
              <a:lnSpc>
                <a:spcPct val="150000"/>
              </a:lnSpc>
            </a:pPr>
            <a:endParaRPr lang="fr-FR" sz="2200" b="1" dirty="0">
              <a:solidFill>
                <a:srgbClr val="006CD2"/>
              </a:solidFill>
              <a:latin typeface="Tw Cen MT" panose="020B0602020104020603" pitchFamily="34" charset="0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fr-FR" sz="2200" b="1" dirty="0">
                <a:solidFill>
                  <a:srgbClr val="006CD2"/>
                </a:solidFill>
                <a:latin typeface="Tw Cen MT" panose="020B0602020104020603" pitchFamily="34" charset="0"/>
              </a:rPr>
              <a:t>Mission : </a:t>
            </a:r>
            <a:r>
              <a:rPr lang="fr-FR" sz="2200" b="1" i="0" dirty="0">
                <a:solidFill>
                  <a:srgbClr val="3E3E3E"/>
                </a:solidFill>
                <a:effectLst/>
                <a:latin typeface="Tw Cen MT" panose="020B0602020104020603" pitchFamily="34" charset="0"/>
              </a:rPr>
              <a:t>améliorer et protéger la santé.</a:t>
            </a:r>
          </a:p>
          <a:p>
            <a:pPr algn="just">
              <a:lnSpc>
                <a:spcPct val="200000"/>
              </a:lnSpc>
            </a:pPr>
            <a:endParaRPr lang="fr-FR" sz="2200" b="1" i="0" dirty="0">
              <a:solidFill>
                <a:srgbClr val="3E3E3E"/>
              </a:solidFill>
              <a:effectLst/>
              <a:latin typeface="Tw Cen MT" panose="020B0602020104020603" pitchFamily="34" charset="0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fr-FR" sz="2200" b="1" dirty="0">
                <a:solidFill>
                  <a:srgbClr val="006CD2"/>
                </a:solidFill>
                <a:latin typeface="Tw Cen MT" panose="020B0602020104020603" pitchFamily="34" charset="0"/>
              </a:rPr>
              <a:t>Appel à projet </a:t>
            </a:r>
            <a:r>
              <a:rPr lang="fr-FR" sz="2200" b="1" dirty="0">
                <a:solidFill>
                  <a:srgbClr val="3E3E3E"/>
                </a:solidFill>
                <a:latin typeface="Tw Cen MT" panose="020B0602020104020603" pitchFamily="34" charset="0"/>
              </a:rPr>
              <a:t>: </a:t>
            </a:r>
            <a:r>
              <a:rPr lang="fr-FR" sz="2200" b="1" i="0" dirty="0">
                <a:solidFill>
                  <a:srgbClr val="271A38"/>
                </a:solidFill>
                <a:effectLst/>
                <a:latin typeface="Tw Cen MT" panose="020B0602020104020603" pitchFamily="34" charset="0"/>
              </a:rPr>
              <a:t>trouver des idées innovantes d’applications en lien avec l'alimentation à partir de la base de données fournit par Open Food </a:t>
            </a:r>
            <a:r>
              <a:rPr lang="fr-FR" sz="2200" b="1" i="0" dirty="0" err="1">
                <a:solidFill>
                  <a:srgbClr val="271A38"/>
                </a:solidFill>
                <a:effectLst/>
                <a:latin typeface="Tw Cen MT" panose="020B0602020104020603" pitchFamily="34" charset="0"/>
              </a:rPr>
              <a:t>Facts</a:t>
            </a:r>
            <a:r>
              <a:rPr lang="fr-FR" sz="2200" b="1" i="0" dirty="0">
                <a:solidFill>
                  <a:srgbClr val="271A38"/>
                </a:solidFill>
                <a:effectLst/>
                <a:latin typeface="Tw Cen MT" panose="020B0602020104020603" pitchFamily="34" charset="0"/>
              </a:rPr>
              <a:t>.</a:t>
            </a:r>
            <a:endParaRPr lang="fr-FR" sz="2200" b="1" dirty="0">
              <a:solidFill>
                <a:srgbClr val="006CD2"/>
              </a:solidFill>
              <a:latin typeface="Tw Cen MT" panose="020B06020201040206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AE62B7-6477-A6FC-FE90-E4EE0D3F5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3" b="29018"/>
          <a:stretch/>
        </p:blipFill>
        <p:spPr bwMode="auto">
          <a:xfrm>
            <a:off x="10987067" y="3346468"/>
            <a:ext cx="973285" cy="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5462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9">
            <a:extLst>
              <a:ext uri="{FF2B5EF4-FFF2-40B4-BE49-F238E27FC236}">
                <a16:creationId xmlns:a16="http://schemas.microsoft.com/office/drawing/2014/main" id="{5A587378-0493-90A1-7FB4-E94C3DAC10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81182" y="148183"/>
            <a:ext cx="442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Idée d’application</a:t>
            </a:r>
          </a:p>
        </p:txBody>
      </p:sp>
      <p:sp>
        <p:nvSpPr>
          <p:cNvPr id="53" name="Isosceles Triangle 53">
            <a:extLst>
              <a:ext uri="{FF2B5EF4-FFF2-40B4-BE49-F238E27FC236}">
                <a16:creationId xmlns:a16="http://schemas.microsoft.com/office/drawing/2014/main" id="{0B96C0A6-98AC-A709-8DED-561CE3366CCB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DB9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844AFF51-488A-D092-03A2-5A57C19723C1}"/>
              </a:ext>
            </a:extLst>
          </p:cNvPr>
          <p:cNvSpPr txBox="1"/>
          <p:nvPr/>
        </p:nvSpPr>
        <p:spPr>
          <a:xfrm>
            <a:off x="0" y="338960"/>
            <a:ext cx="5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39B5D957-5997-5F93-C47E-C9689A63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</p:spPr>
        <p:txBody>
          <a:bodyPr/>
          <a:lstStyle/>
          <a:p>
            <a:fld id="{F68327C5-B821-4FE9-A59A-A60D9EB59A9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8" name="Group 70">
            <a:extLst>
              <a:ext uri="{FF2B5EF4-FFF2-40B4-BE49-F238E27FC236}">
                <a16:creationId xmlns:a16="http://schemas.microsoft.com/office/drawing/2014/main" id="{DF5AA72E-9D12-F23E-2C30-E56C97FD34E9}"/>
              </a:ext>
            </a:extLst>
          </p:cNvPr>
          <p:cNvGrpSpPr/>
          <p:nvPr/>
        </p:nvGrpSpPr>
        <p:grpSpPr>
          <a:xfrm>
            <a:off x="641542" y="2862008"/>
            <a:ext cx="2996176" cy="1276144"/>
            <a:chOff x="319755" y="4319969"/>
            <a:chExt cx="2088994" cy="1276144"/>
          </a:xfrm>
        </p:grpSpPr>
        <p:sp>
          <p:nvSpPr>
            <p:cNvPr id="59" name="TextBox 71">
              <a:extLst>
                <a:ext uri="{FF2B5EF4-FFF2-40B4-BE49-F238E27FC236}">
                  <a16:creationId xmlns:a16="http://schemas.microsoft.com/office/drawing/2014/main" id="{E01CCC4C-9C6A-D2BD-1518-45EBC0BDFE9F}"/>
                </a:ext>
              </a:extLst>
            </p:cNvPr>
            <p:cNvSpPr txBox="1"/>
            <p:nvPr/>
          </p:nvSpPr>
          <p:spPr>
            <a:xfrm>
              <a:off x="319755" y="4319969"/>
              <a:ext cx="2088993" cy="461665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algn="r"/>
              <a:r>
                <a:rPr lang="en-US" sz="2400" b="1" noProof="1">
                  <a:solidFill>
                    <a:schemeClr val="accent4"/>
                  </a:solidFill>
                </a:rPr>
                <a:t>Prévalence</a:t>
              </a:r>
              <a:endParaRPr lang="en-US" sz="2400" b="1" noProof="1">
                <a:solidFill>
                  <a:srgbClr val="FFC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E0AADDC-09E1-57DB-3D2D-5F1066ADDFFA}"/>
                </a:ext>
              </a:extLst>
            </p:cNvPr>
            <p:cNvSpPr/>
            <p:nvPr/>
          </p:nvSpPr>
          <p:spPr>
            <a:xfrm>
              <a:off x="319756" y="4765116"/>
              <a:ext cx="2088993" cy="83099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r">
                <a:spcBef>
                  <a:spcPts val="1200"/>
                </a:spcBef>
              </a:pPr>
              <a:r>
                <a:rPr lang="en-US" sz="1600" noProof="1">
                  <a:latin typeface="Tw Cen MT" panose="020B0602020104020603" pitchFamily="34" charset="0"/>
                </a:rPr>
                <a:t>Lorem ipsum dolor sit amet, consectetur adipiscing elit. Integer nec odio. Praesent libero.</a:t>
              </a:r>
            </a:p>
          </p:txBody>
        </p:sp>
      </p:grpSp>
      <p:grpSp>
        <p:nvGrpSpPr>
          <p:cNvPr id="61" name="Group 73">
            <a:extLst>
              <a:ext uri="{FF2B5EF4-FFF2-40B4-BE49-F238E27FC236}">
                <a16:creationId xmlns:a16="http://schemas.microsoft.com/office/drawing/2014/main" id="{6FDB1A91-D9FA-DFD5-6B5D-3B48A840741C}"/>
              </a:ext>
            </a:extLst>
          </p:cNvPr>
          <p:cNvGrpSpPr/>
          <p:nvPr/>
        </p:nvGrpSpPr>
        <p:grpSpPr>
          <a:xfrm>
            <a:off x="8558665" y="2849887"/>
            <a:ext cx="2854038" cy="1029922"/>
            <a:chOff x="319755" y="4319969"/>
            <a:chExt cx="2088994" cy="1029922"/>
          </a:xfrm>
        </p:grpSpPr>
        <p:sp>
          <p:nvSpPr>
            <p:cNvPr id="62" name="TextBox 74">
              <a:extLst>
                <a:ext uri="{FF2B5EF4-FFF2-40B4-BE49-F238E27FC236}">
                  <a16:creationId xmlns:a16="http://schemas.microsoft.com/office/drawing/2014/main" id="{A0D59094-8450-EAA1-B4FE-E415CDF74E08}"/>
                </a:ext>
              </a:extLst>
            </p:cNvPr>
            <p:cNvSpPr txBox="1"/>
            <p:nvPr/>
          </p:nvSpPr>
          <p:spPr>
            <a:xfrm>
              <a:off x="319755" y="4319969"/>
              <a:ext cx="2088993" cy="461665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400" b="1" noProof="1">
                  <a:solidFill>
                    <a:srgbClr val="92D050"/>
                  </a:solidFill>
                </a:rPr>
                <a:t>Traitement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AD45B0F-9AE2-828A-4094-49262DF56397}"/>
                </a:ext>
              </a:extLst>
            </p:cNvPr>
            <p:cNvSpPr/>
            <p:nvPr/>
          </p:nvSpPr>
          <p:spPr>
            <a:xfrm>
              <a:off x="319756" y="4765116"/>
              <a:ext cx="2088993" cy="58477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600" noProof="1">
                  <a:latin typeface="Tw Cen MT" panose="020B0602020104020603" pitchFamily="34" charset="0"/>
                </a:rPr>
                <a:t>Repose uniquement sur les mesures hygiéno-diététique.</a:t>
              </a:r>
            </a:p>
          </p:txBody>
        </p:sp>
      </p:grpSp>
      <p:grpSp>
        <p:nvGrpSpPr>
          <p:cNvPr id="1024" name="Group 76">
            <a:extLst>
              <a:ext uri="{FF2B5EF4-FFF2-40B4-BE49-F238E27FC236}">
                <a16:creationId xmlns:a16="http://schemas.microsoft.com/office/drawing/2014/main" id="{836EB80F-E98C-F4CD-D6A5-396B952D9AD4}"/>
              </a:ext>
            </a:extLst>
          </p:cNvPr>
          <p:cNvGrpSpPr/>
          <p:nvPr/>
        </p:nvGrpSpPr>
        <p:grpSpPr>
          <a:xfrm>
            <a:off x="641542" y="896560"/>
            <a:ext cx="2996176" cy="1522365"/>
            <a:chOff x="319755" y="4319969"/>
            <a:chExt cx="2088994" cy="1522365"/>
          </a:xfrm>
        </p:grpSpPr>
        <p:sp>
          <p:nvSpPr>
            <p:cNvPr id="1025" name="TextBox 77">
              <a:extLst>
                <a:ext uri="{FF2B5EF4-FFF2-40B4-BE49-F238E27FC236}">
                  <a16:creationId xmlns:a16="http://schemas.microsoft.com/office/drawing/2014/main" id="{D8CEC0B5-656F-4E5C-A341-53BA7B19E8B6}"/>
                </a:ext>
              </a:extLst>
            </p:cNvPr>
            <p:cNvSpPr txBox="1"/>
            <p:nvPr/>
          </p:nvSpPr>
          <p:spPr>
            <a:xfrm>
              <a:off x="319755" y="4319969"/>
              <a:ext cx="2088993" cy="461665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algn="r"/>
              <a:r>
                <a:rPr lang="en-US" sz="2400" b="1" noProof="1">
                  <a:solidFill>
                    <a:srgbClr val="FF5969"/>
                  </a:solidFill>
                </a:rPr>
                <a:t>Manifestation</a:t>
              </a: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AA1C49B9-E7B1-6DCB-E789-9EC52D838B99}"/>
                </a:ext>
              </a:extLst>
            </p:cNvPr>
            <p:cNvSpPr/>
            <p:nvPr/>
          </p:nvSpPr>
          <p:spPr>
            <a:xfrm>
              <a:off x="319756" y="4765116"/>
              <a:ext cx="2088993" cy="1077218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w Cen MT" panose="020B0602020104020603" pitchFamily="34" charset="0"/>
                </a:rPr>
                <a:t>Urines à « odeur de sirop d’érable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w Cen MT" panose="020B0602020104020603" pitchFamily="34" charset="0"/>
                </a:rPr>
                <a:t>Troubles neurologiques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w Cen MT" panose="020B0602020104020603" pitchFamily="34" charset="0"/>
                </a:rPr>
                <a:t>Coma.</a:t>
              </a:r>
            </a:p>
          </p:txBody>
        </p:sp>
      </p:grpSp>
      <p:grpSp>
        <p:nvGrpSpPr>
          <p:cNvPr id="1027" name="Group 79">
            <a:extLst>
              <a:ext uri="{FF2B5EF4-FFF2-40B4-BE49-F238E27FC236}">
                <a16:creationId xmlns:a16="http://schemas.microsoft.com/office/drawing/2014/main" id="{5840D44A-EE85-5298-0D37-BB9ACA69CB4F}"/>
              </a:ext>
            </a:extLst>
          </p:cNvPr>
          <p:cNvGrpSpPr/>
          <p:nvPr/>
        </p:nvGrpSpPr>
        <p:grpSpPr>
          <a:xfrm>
            <a:off x="683394" y="4961168"/>
            <a:ext cx="2996176" cy="1276144"/>
            <a:chOff x="319755" y="4319969"/>
            <a:chExt cx="2088994" cy="1276144"/>
          </a:xfrm>
        </p:grpSpPr>
        <p:sp>
          <p:nvSpPr>
            <p:cNvPr id="1029" name="TextBox 80">
              <a:extLst>
                <a:ext uri="{FF2B5EF4-FFF2-40B4-BE49-F238E27FC236}">
                  <a16:creationId xmlns:a16="http://schemas.microsoft.com/office/drawing/2014/main" id="{BE38A45F-2A8F-6098-C39E-05052D03598D}"/>
                </a:ext>
              </a:extLst>
            </p:cNvPr>
            <p:cNvSpPr txBox="1"/>
            <p:nvPr/>
          </p:nvSpPr>
          <p:spPr>
            <a:xfrm>
              <a:off x="319755" y="4319969"/>
              <a:ext cx="2088993" cy="461665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algn="r"/>
              <a:r>
                <a:rPr lang="en-US" sz="2400" b="1" noProof="1">
                  <a:solidFill>
                    <a:srgbClr val="006CD2"/>
                  </a:solidFill>
                </a:rPr>
                <a:t>Leucinose</a:t>
              </a:r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53207ACC-CF2F-3603-5613-AA35FD0BF516}"/>
                </a:ext>
              </a:extLst>
            </p:cNvPr>
            <p:cNvSpPr/>
            <p:nvPr/>
          </p:nvSpPr>
          <p:spPr>
            <a:xfrm>
              <a:off x="319756" y="4765116"/>
              <a:ext cx="2088993" cy="83099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r">
                <a:spcBef>
                  <a:spcPts val="1200"/>
                </a:spcBef>
              </a:pPr>
              <a:r>
                <a:rPr lang="fr-FR" sz="1600" noProof="1"/>
                <a:t> </a:t>
              </a:r>
              <a:r>
                <a:rPr lang="fr-FR" sz="1600" noProof="1">
                  <a:latin typeface="Tw Cen MT" panose="020B0602020104020603" pitchFamily="34" charset="0"/>
                </a:rPr>
                <a:t>Maladie héréditaire liée à une anomalie du métabolisme de la leucine, l’isoleucine et la valine.</a:t>
              </a:r>
              <a:endParaRPr lang="en-US" sz="1600" noProof="1">
                <a:latin typeface="Tw Cen MT" panose="020B0602020104020603" pitchFamily="34" charset="0"/>
              </a:endParaRPr>
            </a:p>
          </p:txBody>
        </p:sp>
      </p:grpSp>
      <p:grpSp>
        <p:nvGrpSpPr>
          <p:cNvPr id="1031" name="Group 82">
            <a:extLst>
              <a:ext uri="{FF2B5EF4-FFF2-40B4-BE49-F238E27FC236}">
                <a16:creationId xmlns:a16="http://schemas.microsoft.com/office/drawing/2014/main" id="{EC93E1DE-5FED-2137-A858-A2C804E6C594}"/>
              </a:ext>
            </a:extLst>
          </p:cNvPr>
          <p:cNvGrpSpPr/>
          <p:nvPr/>
        </p:nvGrpSpPr>
        <p:grpSpPr>
          <a:xfrm>
            <a:off x="8512430" y="797095"/>
            <a:ext cx="2854038" cy="1276144"/>
            <a:chOff x="319755" y="4319969"/>
            <a:chExt cx="2088994" cy="1276144"/>
          </a:xfrm>
        </p:grpSpPr>
        <p:sp>
          <p:nvSpPr>
            <p:cNvPr id="1032" name="TextBox 83">
              <a:extLst>
                <a:ext uri="{FF2B5EF4-FFF2-40B4-BE49-F238E27FC236}">
                  <a16:creationId xmlns:a16="http://schemas.microsoft.com/office/drawing/2014/main" id="{85004F84-B17B-0CA4-997B-9524D6D3F3B6}"/>
                </a:ext>
              </a:extLst>
            </p:cNvPr>
            <p:cNvSpPr txBox="1"/>
            <p:nvPr/>
          </p:nvSpPr>
          <p:spPr>
            <a:xfrm>
              <a:off x="319755" y="4319969"/>
              <a:ext cx="2088993" cy="461665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400" b="1" noProof="1">
                  <a:solidFill>
                    <a:srgbClr val="52CBBE"/>
                  </a:solidFill>
                </a:rPr>
                <a:t>Causes</a:t>
              </a:r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50B17F86-4F87-338C-5B3E-E7A3817E403A}"/>
                </a:ext>
              </a:extLst>
            </p:cNvPr>
            <p:cNvSpPr/>
            <p:nvPr/>
          </p:nvSpPr>
          <p:spPr>
            <a:xfrm>
              <a:off x="319756" y="4765116"/>
              <a:ext cx="2088993" cy="83099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fr-FR" sz="1600" noProof="1">
                  <a:latin typeface="Tw Cen MT" panose="020B0602020104020603" pitchFamily="34" charset="0"/>
                </a:rPr>
                <a:t> Déficit de l’enzyme « déshydrogénase des alpha-céto-acides à chaîne ramifiée ».</a:t>
              </a:r>
              <a:endParaRPr lang="en-US" sz="1600" noProof="1">
                <a:latin typeface="Tw Cen MT" panose="020B0602020104020603" pitchFamily="34" charset="0"/>
              </a:endParaRPr>
            </a:p>
          </p:txBody>
        </p:sp>
      </p:grpSp>
      <p:grpSp>
        <p:nvGrpSpPr>
          <p:cNvPr id="1034" name="Group 85">
            <a:extLst>
              <a:ext uri="{FF2B5EF4-FFF2-40B4-BE49-F238E27FC236}">
                <a16:creationId xmlns:a16="http://schemas.microsoft.com/office/drawing/2014/main" id="{CD69180A-97F4-C550-608F-DA70655A5F41}"/>
              </a:ext>
            </a:extLst>
          </p:cNvPr>
          <p:cNvGrpSpPr/>
          <p:nvPr/>
        </p:nvGrpSpPr>
        <p:grpSpPr>
          <a:xfrm>
            <a:off x="8512430" y="4961168"/>
            <a:ext cx="2996175" cy="1029922"/>
            <a:chOff x="319755" y="4319969"/>
            <a:chExt cx="2193030" cy="1029922"/>
          </a:xfrm>
        </p:grpSpPr>
        <p:sp>
          <p:nvSpPr>
            <p:cNvPr id="1035" name="TextBox 86">
              <a:extLst>
                <a:ext uri="{FF2B5EF4-FFF2-40B4-BE49-F238E27FC236}">
                  <a16:creationId xmlns:a16="http://schemas.microsoft.com/office/drawing/2014/main" id="{A4FB7318-BB99-347C-F612-93C78F3D5494}"/>
                </a:ext>
              </a:extLst>
            </p:cNvPr>
            <p:cNvSpPr txBox="1"/>
            <p:nvPr/>
          </p:nvSpPr>
          <p:spPr>
            <a:xfrm>
              <a:off x="319755" y="4319969"/>
              <a:ext cx="2193030" cy="461665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400" b="1" noProof="1">
                  <a:solidFill>
                    <a:srgbClr val="9A009A"/>
                  </a:solidFill>
                </a:rPr>
                <a:t>Intérêt de l’application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F789A616-4787-3A16-CB8C-646505D4CA00}"/>
                </a:ext>
              </a:extLst>
            </p:cNvPr>
            <p:cNvSpPr/>
            <p:nvPr/>
          </p:nvSpPr>
          <p:spPr>
            <a:xfrm>
              <a:off x="319756" y="4765116"/>
              <a:ext cx="2088993" cy="58477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600" noProof="1">
                  <a:latin typeface="Tw Cen MT" panose="020B0602020104020603" pitchFamily="34" charset="0"/>
                </a:rPr>
                <a:t>Aider les patients à mieux choisir leurs aliments.</a:t>
              </a:r>
            </a:p>
          </p:txBody>
        </p:sp>
      </p:grpSp>
      <p:sp>
        <p:nvSpPr>
          <p:cNvPr id="1045" name="Shape">
            <a:extLst>
              <a:ext uri="{FF2B5EF4-FFF2-40B4-BE49-F238E27FC236}">
                <a16:creationId xmlns:a16="http://schemas.microsoft.com/office/drawing/2014/main" id="{B73B0C89-6AE0-8890-80E3-BCCE99C06158}"/>
              </a:ext>
            </a:extLst>
          </p:cNvPr>
          <p:cNvSpPr/>
          <p:nvPr/>
        </p:nvSpPr>
        <p:spPr>
          <a:xfrm>
            <a:off x="4916170" y="3812762"/>
            <a:ext cx="2368291" cy="2634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01" y="17"/>
                </a:moveTo>
                <a:cubicBezTo>
                  <a:pt x="13603" y="837"/>
                  <a:pt x="12286" y="1336"/>
                  <a:pt x="10828" y="1336"/>
                </a:cubicBezTo>
                <a:cubicBezTo>
                  <a:pt x="9370" y="1336"/>
                  <a:pt x="8034" y="829"/>
                  <a:pt x="7037" y="0"/>
                </a:cubicBezTo>
                <a:lnTo>
                  <a:pt x="0" y="6326"/>
                </a:lnTo>
                <a:cubicBezTo>
                  <a:pt x="301" y="6580"/>
                  <a:pt x="602" y="6825"/>
                  <a:pt x="922" y="7062"/>
                </a:cubicBezTo>
                <a:cubicBezTo>
                  <a:pt x="4045" y="9354"/>
                  <a:pt x="5842" y="12796"/>
                  <a:pt x="5842" y="16424"/>
                </a:cubicBezTo>
                <a:lnTo>
                  <a:pt x="5842" y="19951"/>
                </a:lnTo>
                <a:cubicBezTo>
                  <a:pt x="5842" y="20864"/>
                  <a:pt x="6661" y="21600"/>
                  <a:pt x="7677" y="21600"/>
                </a:cubicBezTo>
                <a:lnTo>
                  <a:pt x="13933" y="21600"/>
                </a:lnTo>
                <a:cubicBezTo>
                  <a:pt x="14949" y="21600"/>
                  <a:pt x="15767" y="20864"/>
                  <a:pt x="15767" y="19951"/>
                </a:cubicBezTo>
                <a:lnTo>
                  <a:pt x="15767" y="16424"/>
                </a:lnTo>
                <a:cubicBezTo>
                  <a:pt x="15767" y="12771"/>
                  <a:pt x="17630" y="9337"/>
                  <a:pt x="20753" y="7011"/>
                </a:cubicBezTo>
                <a:cubicBezTo>
                  <a:pt x="21045" y="6791"/>
                  <a:pt x="21327" y="6563"/>
                  <a:pt x="21600" y="6335"/>
                </a:cubicBezTo>
                <a:lnTo>
                  <a:pt x="14601" y="17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6" name="Shape">
            <a:extLst>
              <a:ext uri="{FF2B5EF4-FFF2-40B4-BE49-F238E27FC236}">
                <a16:creationId xmlns:a16="http://schemas.microsoft.com/office/drawing/2014/main" id="{29365358-33E9-7EB9-CA19-E3AFC9AA857C}"/>
              </a:ext>
            </a:extLst>
          </p:cNvPr>
          <p:cNvSpPr/>
          <p:nvPr/>
        </p:nvSpPr>
        <p:spPr>
          <a:xfrm>
            <a:off x="5782619" y="5989201"/>
            <a:ext cx="643653" cy="643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38" y="0"/>
                </a:moveTo>
                <a:lnTo>
                  <a:pt x="5262" y="0"/>
                </a:lnTo>
                <a:cubicBezTo>
                  <a:pt x="2354" y="0"/>
                  <a:pt x="0" y="2354"/>
                  <a:pt x="0" y="5262"/>
                </a:cubicBezTo>
                <a:lnTo>
                  <a:pt x="0" y="16338"/>
                </a:lnTo>
                <a:cubicBezTo>
                  <a:pt x="0" y="19246"/>
                  <a:pt x="2354" y="21600"/>
                  <a:pt x="5262" y="21600"/>
                </a:cubicBezTo>
                <a:lnTo>
                  <a:pt x="16338" y="21600"/>
                </a:lnTo>
                <a:cubicBezTo>
                  <a:pt x="19246" y="21600"/>
                  <a:pt x="21600" y="19246"/>
                  <a:pt x="21600" y="16338"/>
                </a:cubicBezTo>
                <a:lnTo>
                  <a:pt x="21600" y="5262"/>
                </a:lnTo>
                <a:cubicBezTo>
                  <a:pt x="21600" y="2354"/>
                  <a:pt x="19246" y="0"/>
                  <a:pt x="16338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7" name="Shape">
            <a:extLst>
              <a:ext uri="{FF2B5EF4-FFF2-40B4-BE49-F238E27FC236}">
                <a16:creationId xmlns:a16="http://schemas.microsoft.com/office/drawing/2014/main" id="{E2E0BC84-CDB4-BB64-914F-3EEBEA95A4DE}"/>
              </a:ext>
            </a:extLst>
          </p:cNvPr>
          <p:cNvSpPr/>
          <p:nvPr/>
        </p:nvSpPr>
        <p:spPr>
          <a:xfrm>
            <a:off x="5452542" y="4235672"/>
            <a:ext cx="1301245" cy="2207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591" extrusionOk="0">
                <a:moveTo>
                  <a:pt x="20262" y="18302"/>
                </a:moveTo>
                <a:cubicBezTo>
                  <a:pt x="20910" y="18302"/>
                  <a:pt x="21439" y="17989"/>
                  <a:pt x="21439" y="17606"/>
                </a:cubicBezTo>
                <a:lnTo>
                  <a:pt x="21439" y="17606"/>
                </a:lnTo>
                <a:cubicBezTo>
                  <a:pt x="21439" y="17223"/>
                  <a:pt x="20910" y="16910"/>
                  <a:pt x="20262" y="16910"/>
                </a:cubicBezTo>
                <a:lnTo>
                  <a:pt x="20211" y="16910"/>
                </a:lnTo>
                <a:cubicBezTo>
                  <a:pt x="19989" y="16910"/>
                  <a:pt x="19819" y="16809"/>
                  <a:pt x="19819" y="16678"/>
                </a:cubicBezTo>
                <a:lnTo>
                  <a:pt x="19819" y="16335"/>
                </a:lnTo>
                <a:cubicBezTo>
                  <a:pt x="19819" y="16204"/>
                  <a:pt x="19989" y="16103"/>
                  <a:pt x="20211" y="16103"/>
                </a:cubicBezTo>
                <a:lnTo>
                  <a:pt x="20211" y="16103"/>
                </a:lnTo>
                <a:cubicBezTo>
                  <a:pt x="20859" y="16103"/>
                  <a:pt x="21421" y="15810"/>
                  <a:pt x="21439" y="15427"/>
                </a:cubicBezTo>
                <a:cubicBezTo>
                  <a:pt x="21456" y="15033"/>
                  <a:pt x="20927" y="14700"/>
                  <a:pt x="20262" y="14700"/>
                </a:cubicBezTo>
                <a:cubicBezTo>
                  <a:pt x="20023" y="14700"/>
                  <a:pt x="19819" y="14579"/>
                  <a:pt x="19819" y="14438"/>
                </a:cubicBezTo>
                <a:lnTo>
                  <a:pt x="19819" y="13641"/>
                </a:lnTo>
                <a:lnTo>
                  <a:pt x="12966" y="13641"/>
                </a:lnTo>
                <a:cubicBezTo>
                  <a:pt x="12983" y="10826"/>
                  <a:pt x="13187" y="5802"/>
                  <a:pt x="14346" y="2866"/>
                </a:cubicBezTo>
                <a:lnTo>
                  <a:pt x="16989" y="2866"/>
                </a:lnTo>
                <a:cubicBezTo>
                  <a:pt x="18029" y="2866"/>
                  <a:pt x="18949" y="2493"/>
                  <a:pt x="19342" y="1918"/>
                </a:cubicBezTo>
                <a:cubicBezTo>
                  <a:pt x="19734" y="1353"/>
                  <a:pt x="19512" y="748"/>
                  <a:pt x="18796" y="334"/>
                </a:cubicBezTo>
                <a:cubicBezTo>
                  <a:pt x="18404" y="102"/>
                  <a:pt x="17927" y="-9"/>
                  <a:pt x="17449" y="1"/>
                </a:cubicBezTo>
                <a:cubicBezTo>
                  <a:pt x="16784" y="21"/>
                  <a:pt x="16119" y="263"/>
                  <a:pt x="15454" y="738"/>
                </a:cubicBezTo>
                <a:cubicBezTo>
                  <a:pt x="14909" y="1121"/>
                  <a:pt x="14466" y="1797"/>
                  <a:pt x="14108" y="2654"/>
                </a:cubicBezTo>
                <a:lnTo>
                  <a:pt x="7305" y="2654"/>
                </a:lnTo>
                <a:cubicBezTo>
                  <a:pt x="6947" y="1797"/>
                  <a:pt x="6504" y="1121"/>
                  <a:pt x="5958" y="738"/>
                </a:cubicBezTo>
                <a:cubicBezTo>
                  <a:pt x="5293" y="273"/>
                  <a:pt x="4611" y="21"/>
                  <a:pt x="3964" y="1"/>
                </a:cubicBezTo>
                <a:cubicBezTo>
                  <a:pt x="3486" y="-9"/>
                  <a:pt x="3009" y="102"/>
                  <a:pt x="2617" y="334"/>
                </a:cubicBezTo>
                <a:cubicBezTo>
                  <a:pt x="1901" y="748"/>
                  <a:pt x="1679" y="1353"/>
                  <a:pt x="2071" y="1918"/>
                </a:cubicBezTo>
                <a:cubicBezTo>
                  <a:pt x="2463" y="2493"/>
                  <a:pt x="3384" y="2866"/>
                  <a:pt x="4424" y="2866"/>
                </a:cubicBezTo>
                <a:lnTo>
                  <a:pt x="7066" y="2866"/>
                </a:lnTo>
                <a:cubicBezTo>
                  <a:pt x="8226" y="5802"/>
                  <a:pt x="8430" y="10826"/>
                  <a:pt x="8447" y="13641"/>
                </a:cubicBezTo>
                <a:lnTo>
                  <a:pt x="1628" y="13641"/>
                </a:lnTo>
                <a:lnTo>
                  <a:pt x="1628" y="14468"/>
                </a:lnTo>
                <a:cubicBezTo>
                  <a:pt x="1628" y="14599"/>
                  <a:pt x="1457" y="14700"/>
                  <a:pt x="1236" y="14700"/>
                </a:cubicBezTo>
                <a:cubicBezTo>
                  <a:pt x="622" y="14700"/>
                  <a:pt x="77" y="14963"/>
                  <a:pt x="8" y="15316"/>
                </a:cubicBezTo>
                <a:cubicBezTo>
                  <a:pt x="-77" y="15740"/>
                  <a:pt x="486" y="16103"/>
                  <a:pt x="1185" y="16103"/>
                </a:cubicBezTo>
                <a:cubicBezTo>
                  <a:pt x="1423" y="16103"/>
                  <a:pt x="1628" y="16224"/>
                  <a:pt x="1628" y="16365"/>
                </a:cubicBezTo>
                <a:lnTo>
                  <a:pt x="1628" y="16658"/>
                </a:lnTo>
                <a:cubicBezTo>
                  <a:pt x="1628" y="16799"/>
                  <a:pt x="1423" y="16920"/>
                  <a:pt x="1185" y="16920"/>
                </a:cubicBezTo>
                <a:cubicBezTo>
                  <a:pt x="537" y="16920"/>
                  <a:pt x="8" y="17233"/>
                  <a:pt x="8" y="17616"/>
                </a:cubicBezTo>
                <a:lnTo>
                  <a:pt x="8" y="17616"/>
                </a:lnTo>
                <a:cubicBezTo>
                  <a:pt x="8" y="17999"/>
                  <a:pt x="537" y="18312"/>
                  <a:pt x="1185" y="18312"/>
                </a:cubicBezTo>
                <a:cubicBezTo>
                  <a:pt x="1423" y="18312"/>
                  <a:pt x="1628" y="18433"/>
                  <a:pt x="1628" y="18574"/>
                </a:cubicBezTo>
                <a:lnTo>
                  <a:pt x="1628" y="18897"/>
                </a:lnTo>
                <a:cubicBezTo>
                  <a:pt x="1628" y="19028"/>
                  <a:pt x="1457" y="19129"/>
                  <a:pt x="1236" y="19129"/>
                </a:cubicBezTo>
                <a:cubicBezTo>
                  <a:pt x="622" y="19129"/>
                  <a:pt x="77" y="19392"/>
                  <a:pt x="8" y="19745"/>
                </a:cubicBezTo>
                <a:cubicBezTo>
                  <a:pt x="-77" y="20168"/>
                  <a:pt x="486" y="20532"/>
                  <a:pt x="1185" y="20532"/>
                </a:cubicBezTo>
                <a:lnTo>
                  <a:pt x="1628" y="20532"/>
                </a:lnTo>
                <a:cubicBezTo>
                  <a:pt x="1628" y="21117"/>
                  <a:pt x="2429" y="21591"/>
                  <a:pt x="3418" y="21591"/>
                </a:cubicBezTo>
                <a:lnTo>
                  <a:pt x="18096" y="21591"/>
                </a:lnTo>
                <a:cubicBezTo>
                  <a:pt x="19085" y="21591"/>
                  <a:pt x="19886" y="21117"/>
                  <a:pt x="19886" y="20532"/>
                </a:cubicBezTo>
                <a:lnTo>
                  <a:pt x="20279" y="20532"/>
                </a:lnTo>
                <a:cubicBezTo>
                  <a:pt x="20926" y="20532"/>
                  <a:pt x="21489" y="20239"/>
                  <a:pt x="21506" y="19856"/>
                </a:cubicBezTo>
                <a:cubicBezTo>
                  <a:pt x="21523" y="19462"/>
                  <a:pt x="20995" y="19129"/>
                  <a:pt x="20330" y="19129"/>
                </a:cubicBezTo>
                <a:cubicBezTo>
                  <a:pt x="20091" y="19129"/>
                  <a:pt x="19886" y="19008"/>
                  <a:pt x="19886" y="18867"/>
                </a:cubicBezTo>
                <a:lnTo>
                  <a:pt x="19886" y="18574"/>
                </a:lnTo>
                <a:cubicBezTo>
                  <a:pt x="19819" y="18423"/>
                  <a:pt x="20023" y="18302"/>
                  <a:pt x="20262" y="18302"/>
                </a:cubicBezTo>
                <a:close/>
                <a:moveTo>
                  <a:pt x="15693" y="859"/>
                </a:moveTo>
                <a:cubicBezTo>
                  <a:pt x="16290" y="435"/>
                  <a:pt x="16887" y="213"/>
                  <a:pt x="17449" y="193"/>
                </a:cubicBezTo>
                <a:cubicBezTo>
                  <a:pt x="17841" y="183"/>
                  <a:pt x="18216" y="274"/>
                  <a:pt x="18540" y="465"/>
                </a:cubicBezTo>
                <a:cubicBezTo>
                  <a:pt x="19154" y="818"/>
                  <a:pt x="19342" y="1343"/>
                  <a:pt x="19018" y="1827"/>
                </a:cubicBezTo>
                <a:cubicBezTo>
                  <a:pt x="18677" y="2332"/>
                  <a:pt x="17893" y="2644"/>
                  <a:pt x="16989" y="2644"/>
                </a:cubicBezTo>
                <a:lnTo>
                  <a:pt x="14432" y="2644"/>
                </a:lnTo>
                <a:cubicBezTo>
                  <a:pt x="14773" y="1847"/>
                  <a:pt x="15182" y="1212"/>
                  <a:pt x="15693" y="859"/>
                </a:cubicBezTo>
                <a:close/>
                <a:moveTo>
                  <a:pt x="4373" y="2644"/>
                </a:moveTo>
                <a:cubicBezTo>
                  <a:pt x="3470" y="2644"/>
                  <a:pt x="2685" y="2332"/>
                  <a:pt x="2344" y="1827"/>
                </a:cubicBezTo>
                <a:cubicBezTo>
                  <a:pt x="2020" y="1343"/>
                  <a:pt x="2191" y="818"/>
                  <a:pt x="2822" y="465"/>
                </a:cubicBezTo>
                <a:cubicBezTo>
                  <a:pt x="3129" y="284"/>
                  <a:pt x="3487" y="193"/>
                  <a:pt x="3845" y="193"/>
                </a:cubicBezTo>
                <a:cubicBezTo>
                  <a:pt x="3862" y="193"/>
                  <a:pt x="3896" y="193"/>
                  <a:pt x="3913" y="193"/>
                </a:cubicBezTo>
                <a:cubicBezTo>
                  <a:pt x="4475" y="213"/>
                  <a:pt x="5072" y="435"/>
                  <a:pt x="5669" y="859"/>
                </a:cubicBezTo>
                <a:cubicBezTo>
                  <a:pt x="6180" y="1212"/>
                  <a:pt x="6589" y="1847"/>
                  <a:pt x="6930" y="2644"/>
                </a:cubicBezTo>
                <a:lnTo>
                  <a:pt x="4373" y="2644"/>
                </a:lnTo>
                <a:close/>
                <a:moveTo>
                  <a:pt x="7357" y="2846"/>
                </a:moveTo>
                <a:lnTo>
                  <a:pt x="14005" y="2846"/>
                </a:lnTo>
                <a:cubicBezTo>
                  <a:pt x="12846" y="5842"/>
                  <a:pt x="12642" y="10816"/>
                  <a:pt x="12625" y="13621"/>
                </a:cubicBezTo>
                <a:lnTo>
                  <a:pt x="8720" y="13621"/>
                </a:lnTo>
                <a:cubicBezTo>
                  <a:pt x="8720" y="10816"/>
                  <a:pt x="8516" y="5842"/>
                  <a:pt x="7357" y="284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8" name="Shape">
            <a:extLst>
              <a:ext uri="{FF2B5EF4-FFF2-40B4-BE49-F238E27FC236}">
                <a16:creationId xmlns:a16="http://schemas.microsoft.com/office/drawing/2014/main" id="{F5C3EFD9-D21D-2D2F-C265-4F0471841451}"/>
              </a:ext>
            </a:extLst>
          </p:cNvPr>
          <p:cNvSpPr/>
          <p:nvPr/>
        </p:nvSpPr>
        <p:spPr>
          <a:xfrm>
            <a:off x="4895540" y="1481600"/>
            <a:ext cx="1180016" cy="1433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010" y="2937"/>
                </a:moveTo>
                <a:cubicBezTo>
                  <a:pt x="14368" y="1228"/>
                  <a:pt x="12424" y="0"/>
                  <a:pt x="10139" y="0"/>
                </a:cubicBezTo>
                <a:cubicBezTo>
                  <a:pt x="7326" y="0"/>
                  <a:pt x="5041" y="1880"/>
                  <a:pt x="5041" y="4196"/>
                </a:cubicBezTo>
                <a:cubicBezTo>
                  <a:pt x="5041" y="4879"/>
                  <a:pt x="5249" y="5517"/>
                  <a:pt x="5589" y="6092"/>
                </a:cubicBezTo>
                <a:cubicBezTo>
                  <a:pt x="3568" y="7117"/>
                  <a:pt x="1680" y="8329"/>
                  <a:pt x="0" y="9697"/>
                </a:cubicBezTo>
                <a:lnTo>
                  <a:pt x="14463" y="21600"/>
                </a:lnTo>
                <a:cubicBezTo>
                  <a:pt x="16351" y="20155"/>
                  <a:pt x="18843" y="19254"/>
                  <a:pt x="21600" y="19160"/>
                </a:cubicBezTo>
                <a:lnTo>
                  <a:pt x="21600" y="2284"/>
                </a:lnTo>
                <a:cubicBezTo>
                  <a:pt x="19315" y="2315"/>
                  <a:pt x="17125" y="2533"/>
                  <a:pt x="15010" y="2937"/>
                </a:cubicBezTo>
                <a:close/>
              </a:path>
            </a:pathLst>
          </a:custGeom>
          <a:solidFill>
            <a:srgbClr val="FF5969"/>
          </a:solidFill>
          <a:ln w="12700">
            <a:solidFill>
              <a:schemeClr val="bg1"/>
            </a:solidFill>
            <a:miter lim="400000"/>
          </a:ln>
        </p:spPr>
        <p:txBody>
          <a:bodyPr lIns="38100" tIns="576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700" b="1" dirty="0">
                <a:solidFill>
                  <a:schemeClr val="bg1"/>
                </a:solidFill>
                <a:latin typeface="Tw Cen MT" panose="020B0602020104020603" pitchFamily="34" charset="0"/>
              </a:rPr>
              <a:t>       Gravité</a:t>
            </a:r>
            <a:endParaRPr sz="17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49" name="Shape">
            <a:extLst>
              <a:ext uri="{FF2B5EF4-FFF2-40B4-BE49-F238E27FC236}">
                <a16:creationId xmlns:a16="http://schemas.microsoft.com/office/drawing/2014/main" id="{C0E3B1F5-7BF3-99F2-ECD2-0591EE592048}"/>
              </a:ext>
            </a:extLst>
          </p:cNvPr>
          <p:cNvSpPr/>
          <p:nvPr/>
        </p:nvSpPr>
        <p:spPr>
          <a:xfrm>
            <a:off x="6123009" y="1481600"/>
            <a:ext cx="1173832" cy="1431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58" y="6147"/>
                </a:moveTo>
                <a:cubicBezTo>
                  <a:pt x="16437" y="5571"/>
                  <a:pt x="16646" y="4902"/>
                  <a:pt x="16646" y="4202"/>
                </a:cubicBezTo>
                <a:cubicBezTo>
                  <a:pt x="16646" y="1883"/>
                  <a:pt x="14350" y="0"/>
                  <a:pt x="11521" y="0"/>
                </a:cubicBezTo>
                <a:cubicBezTo>
                  <a:pt x="9206" y="0"/>
                  <a:pt x="7251" y="1245"/>
                  <a:pt x="6605" y="2972"/>
                </a:cubicBezTo>
                <a:cubicBezTo>
                  <a:pt x="4479" y="2568"/>
                  <a:pt x="2278" y="2350"/>
                  <a:pt x="0" y="2319"/>
                </a:cubicBezTo>
                <a:lnTo>
                  <a:pt x="0" y="19188"/>
                </a:lnTo>
                <a:cubicBezTo>
                  <a:pt x="2752" y="19281"/>
                  <a:pt x="5239" y="20184"/>
                  <a:pt x="7137" y="21600"/>
                </a:cubicBezTo>
                <a:lnTo>
                  <a:pt x="21600" y="9742"/>
                </a:lnTo>
                <a:cubicBezTo>
                  <a:pt x="19949" y="8372"/>
                  <a:pt x="18070" y="7174"/>
                  <a:pt x="16058" y="6147"/>
                </a:cubicBezTo>
                <a:close/>
              </a:path>
            </a:pathLst>
          </a:custGeom>
          <a:solidFill>
            <a:srgbClr val="52CBBE"/>
          </a:solidFill>
          <a:ln w="12700">
            <a:miter lim="400000"/>
          </a:ln>
        </p:spPr>
        <p:txBody>
          <a:bodyPr lIns="38100" tIns="576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700" b="1" dirty="0">
                <a:solidFill>
                  <a:schemeClr val="bg1"/>
                </a:solidFill>
                <a:latin typeface="Tw Cen MT" panose="020B0602020104020603" pitchFamily="34" charset="0"/>
              </a:rPr>
              <a:t>   Causes</a:t>
            </a:r>
            <a:endParaRPr sz="17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50" name="Shape">
            <a:extLst>
              <a:ext uri="{FF2B5EF4-FFF2-40B4-BE49-F238E27FC236}">
                <a16:creationId xmlns:a16="http://schemas.microsoft.com/office/drawing/2014/main" id="{D3EF0F62-8263-F1CF-E9CC-3E0581DBC4BB}"/>
              </a:ext>
            </a:extLst>
          </p:cNvPr>
          <p:cNvSpPr/>
          <p:nvPr/>
        </p:nvSpPr>
        <p:spPr>
          <a:xfrm>
            <a:off x="6556234" y="2162382"/>
            <a:ext cx="1390443" cy="1175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815"/>
                </a:moveTo>
                <a:cubicBezTo>
                  <a:pt x="21600" y="6992"/>
                  <a:pt x="19661" y="4699"/>
                  <a:pt x="17274" y="4699"/>
                </a:cubicBezTo>
                <a:cubicBezTo>
                  <a:pt x="16665" y="4699"/>
                  <a:pt x="16088" y="4851"/>
                  <a:pt x="15575" y="5116"/>
                </a:cubicBezTo>
                <a:cubicBezTo>
                  <a:pt x="14598" y="3278"/>
                  <a:pt x="13476" y="1554"/>
                  <a:pt x="12210" y="0"/>
                </a:cubicBezTo>
                <a:lnTo>
                  <a:pt x="0" y="14438"/>
                </a:lnTo>
                <a:cubicBezTo>
                  <a:pt x="1490" y="16333"/>
                  <a:pt x="2420" y="18834"/>
                  <a:pt x="2516" y="21600"/>
                </a:cubicBezTo>
                <a:lnTo>
                  <a:pt x="19597" y="21600"/>
                </a:lnTo>
                <a:cubicBezTo>
                  <a:pt x="19581" y="19194"/>
                  <a:pt x="19341" y="16844"/>
                  <a:pt x="18908" y="14589"/>
                </a:cubicBezTo>
                <a:cubicBezTo>
                  <a:pt x="20478" y="13813"/>
                  <a:pt x="21600" y="11975"/>
                  <a:pt x="21600" y="9815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</p:spPr>
        <p:txBody>
          <a:bodyPr lIns="38100" tIns="90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700" b="1" dirty="0">
                <a:solidFill>
                  <a:schemeClr val="bg1"/>
                </a:solidFill>
                <a:latin typeface="Tw Cen MT" panose="020B0602020104020603" pitchFamily="34" charset="0"/>
              </a:rPr>
              <a:t>Traitement</a:t>
            </a:r>
            <a:endParaRPr sz="17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52" name="Shape">
            <a:extLst>
              <a:ext uri="{FF2B5EF4-FFF2-40B4-BE49-F238E27FC236}">
                <a16:creationId xmlns:a16="http://schemas.microsoft.com/office/drawing/2014/main" id="{7929763D-3BF6-9A5A-4B42-9A83949E826F}"/>
              </a:ext>
            </a:extLst>
          </p:cNvPr>
          <p:cNvSpPr/>
          <p:nvPr/>
        </p:nvSpPr>
        <p:spPr>
          <a:xfrm>
            <a:off x="6556234" y="3389851"/>
            <a:ext cx="1434804" cy="1159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600" extrusionOk="0">
                <a:moveTo>
                  <a:pt x="18434" y="5765"/>
                </a:moveTo>
                <a:cubicBezTo>
                  <a:pt x="18745" y="3901"/>
                  <a:pt x="18931" y="1979"/>
                  <a:pt x="18978" y="0"/>
                </a:cubicBezTo>
                <a:lnTo>
                  <a:pt x="2436" y="0"/>
                </a:lnTo>
                <a:cubicBezTo>
                  <a:pt x="2343" y="2806"/>
                  <a:pt x="1443" y="5342"/>
                  <a:pt x="0" y="7264"/>
                </a:cubicBezTo>
                <a:lnTo>
                  <a:pt x="11576" y="21600"/>
                </a:lnTo>
                <a:cubicBezTo>
                  <a:pt x="13050" y="19736"/>
                  <a:pt x="14353" y="17660"/>
                  <a:pt x="15424" y="15393"/>
                </a:cubicBezTo>
                <a:cubicBezTo>
                  <a:pt x="16014" y="15777"/>
                  <a:pt x="16681" y="16008"/>
                  <a:pt x="17395" y="16008"/>
                </a:cubicBezTo>
                <a:cubicBezTo>
                  <a:pt x="19707" y="16008"/>
                  <a:pt x="21584" y="13683"/>
                  <a:pt x="21584" y="10819"/>
                </a:cubicBezTo>
                <a:cubicBezTo>
                  <a:pt x="21600" y="8359"/>
                  <a:pt x="20250" y="6322"/>
                  <a:pt x="18434" y="5765"/>
                </a:cubicBezTo>
                <a:close/>
              </a:path>
            </a:pathLst>
          </a:custGeom>
          <a:solidFill>
            <a:srgbClr val="9A009A"/>
          </a:solidFill>
          <a:ln w="12700">
            <a:miter lim="400000"/>
          </a:ln>
        </p:spPr>
        <p:txBody>
          <a:bodyPr lIns="38100" tIns="144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700" b="1" dirty="0">
                <a:solidFill>
                  <a:schemeClr val="bg1"/>
                </a:solidFill>
                <a:latin typeface="Tw Cen MT" panose="020B0602020104020603" pitchFamily="34" charset="0"/>
              </a:rPr>
              <a:t>Application</a:t>
            </a:r>
            <a:endParaRPr sz="17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54" name="TextBox 5">
            <a:extLst>
              <a:ext uri="{FF2B5EF4-FFF2-40B4-BE49-F238E27FC236}">
                <a16:creationId xmlns:a16="http://schemas.microsoft.com/office/drawing/2014/main" id="{C4D22C1D-9624-10AA-24BE-8A970B38A32A}"/>
              </a:ext>
            </a:extLst>
          </p:cNvPr>
          <p:cNvSpPr txBox="1"/>
          <p:nvPr/>
        </p:nvSpPr>
        <p:spPr>
          <a:xfrm>
            <a:off x="5449876" y="2959812"/>
            <a:ext cx="1306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Troubles du</a:t>
            </a:r>
          </a:p>
          <a:p>
            <a:pPr algn="ctr"/>
            <a:r>
              <a:rPr lang="fr-FR" sz="1600" b="1" dirty="0">
                <a:solidFill>
                  <a:schemeClr val="tx2"/>
                </a:solidFill>
              </a:rPr>
              <a:t>Métabolisme</a:t>
            </a:r>
          </a:p>
          <a:p>
            <a:pPr algn="ctr"/>
            <a:r>
              <a:rPr lang="fr-FR" sz="1600" b="1" dirty="0">
                <a:solidFill>
                  <a:schemeClr val="tx2"/>
                </a:solidFill>
              </a:rPr>
              <a:t>Des AA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1B25D52-A723-4742-F5C4-F8ECC582E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t="10608" r="6597" b="11817"/>
          <a:stretch/>
        </p:blipFill>
        <p:spPr bwMode="auto">
          <a:xfrm>
            <a:off x="5485548" y="2418725"/>
            <a:ext cx="496301" cy="36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3120B58-70C1-767F-6BB4-9AC6D848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597" y="2192763"/>
            <a:ext cx="80090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6E6A03F-4C98-A469-6F03-458140222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378" y="2317763"/>
            <a:ext cx="804668" cy="75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3BA28188-3976-21FD-8A3E-8B94D968F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2" t="12785" r="29400" b="15883"/>
          <a:stretch/>
        </p:blipFill>
        <p:spPr bwMode="auto">
          <a:xfrm>
            <a:off x="7123861" y="3809631"/>
            <a:ext cx="534542" cy="60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BCDD8CF0-0231-D602-B796-6CE05A36AE5F}"/>
              </a:ext>
            </a:extLst>
          </p:cNvPr>
          <p:cNvCxnSpPr>
            <a:cxnSpLocks/>
            <a:endCxn id="59" idx="3"/>
          </p:cNvCxnSpPr>
          <p:nvPr/>
        </p:nvCxnSpPr>
        <p:spPr>
          <a:xfrm rot="10800000" flipV="1">
            <a:off x="3637718" y="2618059"/>
            <a:ext cx="791829" cy="474781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91AB16A9-DA04-ABAD-593B-A93DA6E8500F}"/>
              </a:ext>
            </a:extLst>
          </p:cNvPr>
          <p:cNvCxnSpPr>
            <a:cxnSpLocks/>
            <a:endCxn id="1025" idx="3"/>
          </p:cNvCxnSpPr>
          <p:nvPr/>
        </p:nvCxnSpPr>
        <p:spPr>
          <a:xfrm rot="10800000">
            <a:off x="3637718" y="1127393"/>
            <a:ext cx="1664985" cy="551950"/>
          </a:xfrm>
          <a:prstGeom prst="bentConnector3">
            <a:avLst/>
          </a:prstGeom>
          <a:ln w="38100">
            <a:solidFill>
              <a:srgbClr val="FF596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317BBF12-A41D-2867-DE9A-407F6C38D5B6}"/>
              </a:ext>
            </a:extLst>
          </p:cNvPr>
          <p:cNvCxnSpPr>
            <a:cxnSpLocks/>
            <a:endCxn id="1032" idx="1"/>
          </p:cNvCxnSpPr>
          <p:nvPr/>
        </p:nvCxnSpPr>
        <p:spPr>
          <a:xfrm flipV="1">
            <a:off x="6922379" y="1027928"/>
            <a:ext cx="1590051" cy="656425"/>
          </a:xfrm>
          <a:prstGeom prst="bentConnector3">
            <a:avLst/>
          </a:prstGeom>
          <a:ln w="38100">
            <a:solidFill>
              <a:srgbClr val="52CBB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2239861A-5A87-F068-F996-3019DB1B98D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718755" y="2631866"/>
            <a:ext cx="839910" cy="448854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8B26D62F-A45B-0F27-65B0-3B5C3CB13A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57942" y="4124775"/>
            <a:ext cx="922580" cy="803657"/>
          </a:xfrm>
          <a:prstGeom prst="bentConnector3">
            <a:avLst/>
          </a:prstGeom>
          <a:ln w="38100">
            <a:solidFill>
              <a:srgbClr val="9A009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Shape">
            <a:extLst>
              <a:ext uri="{FF2B5EF4-FFF2-40B4-BE49-F238E27FC236}">
                <a16:creationId xmlns:a16="http://schemas.microsoft.com/office/drawing/2014/main" id="{2496439C-A700-BB5D-A730-FAD9E2939CA3}"/>
              </a:ext>
            </a:extLst>
          </p:cNvPr>
          <p:cNvSpPr/>
          <p:nvPr/>
        </p:nvSpPr>
        <p:spPr>
          <a:xfrm>
            <a:off x="4276147" y="3370661"/>
            <a:ext cx="1374971" cy="1159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26"/>
                </a:moveTo>
                <a:cubicBezTo>
                  <a:pt x="20125" y="5304"/>
                  <a:pt x="19186" y="2786"/>
                  <a:pt x="19088" y="0"/>
                </a:cubicBezTo>
                <a:lnTo>
                  <a:pt x="1750" y="0"/>
                </a:lnTo>
                <a:cubicBezTo>
                  <a:pt x="1799" y="2114"/>
                  <a:pt x="2009" y="4189"/>
                  <a:pt x="2382" y="6169"/>
                </a:cubicBezTo>
                <a:cubicBezTo>
                  <a:pt x="972" y="7033"/>
                  <a:pt x="0" y="8782"/>
                  <a:pt x="0" y="10800"/>
                </a:cubicBezTo>
                <a:cubicBezTo>
                  <a:pt x="0" y="13663"/>
                  <a:pt x="1961" y="15989"/>
                  <a:pt x="4375" y="15989"/>
                </a:cubicBezTo>
                <a:cubicBezTo>
                  <a:pt x="4813" y="15989"/>
                  <a:pt x="5234" y="15912"/>
                  <a:pt x="5639" y="15777"/>
                </a:cubicBezTo>
                <a:cubicBezTo>
                  <a:pt x="6725" y="17891"/>
                  <a:pt x="8005" y="19851"/>
                  <a:pt x="9463" y="21600"/>
                </a:cubicBezTo>
                <a:lnTo>
                  <a:pt x="21600" y="7226"/>
                </a:lnTo>
                <a:close/>
              </a:path>
            </a:pathLst>
          </a:custGeom>
          <a:solidFill>
            <a:srgbClr val="006CD2"/>
          </a:solidFill>
          <a:ln w="12700">
            <a:miter lim="400000"/>
          </a:ln>
        </p:spPr>
        <p:txBody>
          <a:bodyPr lIns="38100" tIns="144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700" b="1" dirty="0">
                <a:solidFill>
                  <a:schemeClr val="bg1"/>
                </a:solidFill>
                <a:latin typeface="Tw Cen MT" panose="020B0602020104020603" pitchFamily="34" charset="0"/>
              </a:rPr>
              <a:t>Définition</a:t>
            </a:r>
            <a:endParaRPr sz="17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676E77B-0AED-75D3-22D2-795844928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23" y="3720768"/>
            <a:ext cx="677808" cy="67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68426D55-FBC9-36C8-2A3E-BF1827CB2A46}"/>
              </a:ext>
            </a:extLst>
          </p:cNvPr>
          <p:cNvCxnSpPr/>
          <p:nvPr/>
        </p:nvCxnSpPr>
        <p:spPr>
          <a:xfrm rot="5400000">
            <a:off x="3579165" y="4217520"/>
            <a:ext cx="908932" cy="897697"/>
          </a:xfrm>
          <a:prstGeom prst="bentConnector3">
            <a:avLst/>
          </a:prstGeom>
          <a:ln w="38100">
            <a:solidFill>
              <a:srgbClr val="006CD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Shape">
            <a:extLst>
              <a:ext uri="{FF2B5EF4-FFF2-40B4-BE49-F238E27FC236}">
                <a16:creationId xmlns:a16="http://schemas.microsoft.com/office/drawing/2014/main" id="{B137ECFF-7353-0379-D794-23621FD300DC}"/>
              </a:ext>
            </a:extLst>
          </p:cNvPr>
          <p:cNvSpPr/>
          <p:nvPr/>
        </p:nvSpPr>
        <p:spPr>
          <a:xfrm>
            <a:off x="4275005" y="2161607"/>
            <a:ext cx="1400758" cy="1175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6" y="0"/>
                </a:moveTo>
                <a:cubicBezTo>
                  <a:pt x="8144" y="1573"/>
                  <a:pt x="7015" y="3316"/>
                  <a:pt x="6044" y="5173"/>
                </a:cubicBezTo>
                <a:cubicBezTo>
                  <a:pt x="5503" y="4888"/>
                  <a:pt x="4915" y="4737"/>
                  <a:pt x="4295" y="4737"/>
                </a:cubicBezTo>
                <a:cubicBezTo>
                  <a:pt x="1925" y="4737"/>
                  <a:pt x="0" y="7029"/>
                  <a:pt x="0" y="9853"/>
                </a:cubicBezTo>
                <a:cubicBezTo>
                  <a:pt x="0" y="12051"/>
                  <a:pt x="1161" y="13907"/>
                  <a:pt x="2784" y="14646"/>
                </a:cubicBezTo>
                <a:cubicBezTo>
                  <a:pt x="2354" y="16882"/>
                  <a:pt x="2115" y="19213"/>
                  <a:pt x="2115" y="21600"/>
                </a:cubicBezTo>
                <a:cubicBezTo>
                  <a:pt x="2115" y="21600"/>
                  <a:pt x="2115" y="21600"/>
                  <a:pt x="2115" y="21600"/>
                </a:cubicBezTo>
                <a:lnTo>
                  <a:pt x="19135" y="21600"/>
                </a:lnTo>
                <a:cubicBezTo>
                  <a:pt x="19230" y="18853"/>
                  <a:pt x="20153" y="16371"/>
                  <a:pt x="21600" y="14476"/>
                </a:cubicBezTo>
                <a:lnTo>
                  <a:pt x="9416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90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700" b="1" dirty="0">
                <a:solidFill>
                  <a:schemeClr val="bg1"/>
                </a:solidFill>
                <a:latin typeface="Tw Cen MT" panose="020B0602020104020603" pitchFamily="34" charset="0"/>
              </a:rPr>
              <a:t>Prévalence</a:t>
            </a:r>
            <a:endParaRPr sz="17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5" name="Graphic 9" descr="Bar graph with upward trend">
            <a:extLst>
              <a:ext uri="{FF2B5EF4-FFF2-40B4-BE49-F238E27FC236}">
                <a16:creationId xmlns:a16="http://schemas.microsoft.com/office/drawing/2014/main" id="{BB0F91A2-C9D4-C7A0-5F36-C5351509CE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23" y="2558320"/>
            <a:ext cx="443122" cy="4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88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0" animBg="1"/>
      <p:bldP spid="1049" grpId="0" animBg="1"/>
      <p:bldP spid="1050" grpId="0" animBg="1"/>
      <p:bldP spid="1052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9">
            <a:extLst>
              <a:ext uri="{FF2B5EF4-FFF2-40B4-BE49-F238E27FC236}">
                <a16:creationId xmlns:a16="http://schemas.microsoft.com/office/drawing/2014/main" id="{B4B44DFC-C511-33CD-FC11-957510B77F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18069" y="268542"/>
            <a:ext cx="535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Informations pertinentes</a:t>
            </a:r>
          </a:p>
        </p:txBody>
      </p:sp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DB9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5</a:t>
            </a:fld>
            <a:endParaRPr lang="fr-FR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3F3990C-4688-2AF2-7275-88CCDADB5DCC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6FB206B6-3708-D194-C8EF-70A1B09BAB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293700"/>
              </p:ext>
            </p:extLst>
          </p:nvPr>
        </p:nvGraphicFramePr>
        <p:xfrm>
          <a:off x="2032000" y="10138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405783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9">
            <a:extLst>
              <a:ext uri="{FF2B5EF4-FFF2-40B4-BE49-F238E27FC236}">
                <a16:creationId xmlns:a16="http://schemas.microsoft.com/office/drawing/2014/main" id="{B4B44DFC-C511-33CD-FC11-957510B77F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18069" y="268542"/>
            <a:ext cx="535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Principe de l’application</a:t>
            </a:r>
          </a:p>
        </p:txBody>
      </p:sp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DB9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6</a:t>
            </a:fld>
            <a:endParaRPr lang="fr-FR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3F3990C-4688-2AF2-7275-88CCDADB5DCC}"/>
              </a:ext>
            </a:extLst>
          </p:cNvPr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0C7A58D-56F2-10FE-1E7D-C778629B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6095" y="569792"/>
            <a:ext cx="6680396" cy="668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54D3041-485E-4ACC-2C9A-B008DD66E4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4949" r="26859" b="5922"/>
          <a:stretch/>
        </p:blipFill>
        <p:spPr bwMode="auto">
          <a:xfrm>
            <a:off x="8773931" y="705196"/>
            <a:ext cx="3305774" cy="60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390C4D48-8178-4E77-13B7-E79AC0D17DF1}"/>
              </a:ext>
            </a:extLst>
          </p:cNvPr>
          <p:cNvCxnSpPr>
            <a:cxnSpLocks/>
          </p:cNvCxnSpPr>
          <p:nvPr/>
        </p:nvCxnSpPr>
        <p:spPr>
          <a:xfrm>
            <a:off x="2637322" y="2887579"/>
            <a:ext cx="2051953" cy="96848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>
            <a:extLst>
              <a:ext uri="{FF2B5EF4-FFF2-40B4-BE49-F238E27FC236}">
                <a16:creationId xmlns:a16="http://schemas.microsoft.com/office/drawing/2014/main" id="{952A1C56-AD0D-6A59-0BA7-3997BDE71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753" y="2857175"/>
            <a:ext cx="2174305" cy="150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 : en arc 42">
            <a:extLst>
              <a:ext uri="{FF2B5EF4-FFF2-40B4-BE49-F238E27FC236}">
                <a16:creationId xmlns:a16="http://schemas.microsoft.com/office/drawing/2014/main" id="{CB6F2781-8EBD-8515-BFCD-3F2AB3FFE96D}"/>
              </a:ext>
            </a:extLst>
          </p:cNvPr>
          <p:cNvCxnSpPr>
            <a:cxnSpLocks/>
          </p:cNvCxnSpPr>
          <p:nvPr/>
        </p:nvCxnSpPr>
        <p:spPr>
          <a:xfrm flipV="1">
            <a:off x="6881059" y="2488414"/>
            <a:ext cx="2003059" cy="127794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9AA0DFC-54B3-2CD8-459C-61C76BDF7A4B}"/>
              </a:ext>
            </a:extLst>
          </p:cNvPr>
          <p:cNvSpPr/>
          <p:nvPr/>
        </p:nvSpPr>
        <p:spPr>
          <a:xfrm>
            <a:off x="9218601" y="2751145"/>
            <a:ext cx="2526620" cy="334674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F2726526-65FC-0661-2105-399C3FE57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9" t="3101" r="36619" b="53572"/>
          <a:stretch/>
        </p:blipFill>
        <p:spPr bwMode="auto">
          <a:xfrm>
            <a:off x="10230517" y="1665171"/>
            <a:ext cx="557193" cy="101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0E7BEFFC-F458-031A-6FD9-9FC1BC7FDF29}"/>
              </a:ext>
            </a:extLst>
          </p:cNvPr>
          <p:cNvSpPr txBox="1"/>
          <p:nvPr/>
        </p:nvSpPr>
        <p:spPr>
          <a:xfrm>
            <a:off x="9214249" y="3197533"/>
            <a:ext cx="2535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Tw Cen MT" panose="020B0602020104020603" pitchFamily="34" charset="0"/>
              </a:rPr>
              <a:t>Informations nutritionnelles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FF5969"/>
                </a:solidFill>
                <a:latin typeface="Tw Cen MT" panose="020B0602020104020603" pitchFamily="34" charset="0"/>
              </a:rPr>
              <a:t>NutriScore</a:t>
            </a:r>
            <a:r>
              <a:rPr lang="fr-FR" sz="1400" dirty="0">
                <a:latin typeface="Tw Cen MT" panose="020B0602020104020603" pitchFamily="34" charset="0"/>
              </a:rPr>
              <a:t>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FF5969"/>
                </a:solidFill>
                <a:latin typeface="Tw Cen MT" panose="020B0602020104020603" pitchFamily="34" charset="0"/>
              </a:rPr>
              <a:t>Additifs</a:t>
            </a:r>
            <a:r>
              <a:rPr lang="fr-FR" sz="1400" dirty="0">
                <a:latin typeface="Tw Cen MT" panose="020B0602020104020603" pitchFamily="34" charset="0"/>
              </a:rPr>
              <a:t>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Tw Cen MT" panose="020B0602020104020603" pitchFamily="34" charset="0"/>
              </a:rPr>
              <a:t>Recommandation :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22FDCF7D-FE05-B224-EF82-38B8C43EF0B2}"/>
              </a:ext>
            </a:extLst>
          </p:cNvPr>
          <p:cNvSpPr/>
          <p:nvPr/>
        </p:nvSpPr>
        <p:spPr>
          <a:xfrm>
            <a:off x="9200314" y="4834861"/>
            <a:ext cx="2526620" cy="1277943"/>
          </a:xfrm>
          <a:prstGeom prst="roundRect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9AF1BC4-AB11-70A8-15E7-2A4C2BEE86A0}"/>
              </a:ext>
            </a:extLst>
          </p:cNvPr>
          <p:cNvSpPr txBox="1"/>
          <p:nvPr/>
        </p:nvSpPr>
        <p:spPr>
          <a:xfrm>
            <a:off x="9200314" y="4926893"/>
            <a:ext cx="253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Tw Cen MT" panose="020B0602020104020603" pitchFamily="34" charset="0"/>
              </a:rPr>
              <a:t>Liste de produits similaires et de meilleures qualité.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Tw Cen MT" panose="020B0602020104020603" pitchFamily="34" charset="0"/>
              </a:rPr>
              <a:t>______________________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Tw Cen MT" panose="020B0602020104020603" pitchFamily="34" charset="0"/>
              </a:rPr>
              <a:t>______________________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Tw Cen MT" panose="020B0602020104020603" pitchFamily="34" charset="0"/>
              </a:rPr>
              <a:t>______________________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Tw Cen MT" panose="020B0602020104020603" pitchFamily="34" charset="0"/>
              </a:rPr>
              <a:t>______________________ ,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F0E5CF4-4DFF-E25E-35FF-03A928394A80}"/>
              </a:ext>
            </a:extLst>
          </p:cNvPr>
          <p:cNvSpPr txBox="1"/>
          <p:nvPr/>
        </p:nvSpPr>
        <p:spPr>
          <a:xfrm>
            <a:off x="9574415" y="1242533"/>
            <a:ext cx="1814993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5969"/>
                </a:solidFill>
                <a:latin typeface="Tw Cen MT" panose="020B0602020104020603" pitchFamily="34" charset="0"/>
              </a:rPr>
              <a:t>Nom du produit</a:t>
            </a:r>
            <a:endParaRPr lang="fr-FR" sz="12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B7E0B2E-DC4C-D434-1B5D-9DC460FC92BF}"/>
              </a:ext>
            </a:extLst>
          </p:cNvPr>
          <p:cNvSpPr txBox="1"/>
          <p:nvPr/>
        </p:nvSpPr>
        <p:spPr>
          <a:xfrm>
            <a:off x="9829830" y="2714737"/>
            <a:ext cx="1304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Tw Cen MT" panose="020B0602020104020603" pitchFamily="34" charset="0"/>
              </a:rPr>
              <a:t>Informations</a:t>
            </a:r>
          </a:p>
        </p:txBody>
      </p:sp>
      <p:pic>
        <p:nvPicPr>
          <p:cNvPr id="6156" name="Picture 12">
            <a:extLst>
              <a:ext uri="{FF2B5EF4-FFF2-40B4-BE49-F238E27FC236}">
                <a16:creationId xmlns:a16="http://schemas.microsoft.com/office/drawing/2014/main" id="{E3B1D919-3235-EA19-8084-15F1B00FC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4408" r="25311" b="58704"/>
          <a:stretch/>
        </p:blipFill>
        <p:spPr bwMode="auto">
          <a:xfrm>
            <a:off x="10481910" y="3431518"/>
            <a:ext cx="714694" cy="36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82E63DCC-2826-7D01-2C8B-63F96257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93" y="3853216"/>
            <a:ext cx="581596" cy="3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D958E07B-A0F0-FC33-6638-B9E13A382EE9}"/>
              </a:ext>
            </a:extLst>
          </p:cNvPr>
          <p:cNvSpPr/>
          <p:nvPr/>
        </p:nvSpPr>
        <p:spPr>
          <a:xfrm>
            <a:off x="9218601" y="4329787"/>
            <a:ext cx="2526620" cy="334674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4371D82-6392-A394-02DE-29DD9A13839C}"/>
              </a:ext>
            </a:extLst>
          </p:cNvPr>
          <p:cNvSpPr txBox="1"/>
          <p:nvPr/>
        </p:nvSpPr>
        <p:spPr>
          <a:xfrm>
            <a:off x="9956222" y="4294336"/>
            <a:ext cx="1304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Tw Cen MT" panose="020B0602020104020603" pitchFamily="34" charset="0"/>
              </a:rPr>
              <a:t>Alternatives</a:t>
            </a:r>
          </a:p>
        </p:txBody>
      </p:sp>
    </p:spTree>
    <p:extLst>
      <p:ext uri="{BB962C8B-B14F-4D97-AF65-F5344CB8AC3E}">
        <p14:creationId xmlns:p14="http://schemas.microsoft.com/office/powerpoint/2010/main" val="1372518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1" dur="2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6" dur="2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52" grpId="0" animBg="1"/>
      <p:bldP spid="53" grpId="0"/>
      <p:bldP spid="54" grpId="0" animBg="1"/>
      <p:bldP spid="55" grpId="0"/>
      <p:bldP spid="56" grpId="0" animBg="1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9">
            <a:extLst>
              <a:ext uri="{FF2B5EF4-FFF2-40B4-BE49-F238E27FC236}">
                <a16:creationId xmlns:a16="http://schemas.microsoft.com/office/drawing/2014/main" id="{B4B44DFC-C511-33CD-FC11-957510B77F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81182" y="338960"/>
            <a:ext cx="442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Le jeu de données</a:t>
            </a:r>
          </a:p>
        </p:txBody>
      </p:sp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DB9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ACD7028D-4FD0-8E09-2386-B24C4D79EC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947856"/>
              </p:ext>
            </p:extLst>
          </p:nvPr>
        </p:nvGraphicFramePr>
        <p:xfrm>
          <a:off x="8028432" y="542815"/>
          <a:ext cx="4767834" cy="4167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B928BA76-58F8-E644-10BC-80463FFF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583" y="4558999"/>
            <a:ext cx="1540490" cy="15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3425203C-812A-4B3A-48B3-415CCFA62FBC}"/>
              </a:ext>
            </a:extLst>
          </p:cNvPr>
          <p:cNvSpPr/>
          <p:nvPr/>
        </p:nvSpPr>
        <p:spPr>
          <a:xfrm>
            <a:off x="8375904" y="429768"/>
            <a:ext cx="329184" cy="4370832"/>
          </a:xfrm>
          <a:prstGeom prst="leftBrace">
            <a:avLst/>
          </a:prstGeom>
          <a:ln w="28575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 : en arc 38">
            <a:extLst>
              <a:ext uri="{FF2B5EF4-FFF2-40B4-BE49-F238E27FC236}">
                <a16:creationId xmlns:a16="http://schemas.microsoft.com/office/drawing/2014/main" id="{E52C64AE-C99C-E31D-E998-26C495F34A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43473" y="3402263"/>
            <a:ext cx="874639" cy="617220"/>
          </a:xfrm>
          <a:prstGeom prst="curvedConnector3">
            <a:avLst>
              <a:gd name="adj1" fmla="val 50000"/>
            </a:avLst>
          </a:prstGeom>
          <a:ln w="28575">
            <a:solidFill>
              <a:srgbClr val="FF5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 : en arc 19">
            <a:extLst>
              <a:ext uri="{FF2B5EF4-FFF2-40B4-BE49-F238E27FC236}">
                <a16:creationId xmlns:a16="http://schemas.microsoft.com/office/drawing/2014/main" id="{772704C4-8543-F88E-A8BC-AD5C229D70DD}"/>
              </a:ext>
            </a:extLst>
          </p:cNvPr>
          <p:cNvCxnSpPr>
            <a:cxnSpLocks/>
          </p:cNvCxnSpPr>
          <p:nvPr/>
        </p:nvCxnSpPr>
        <p:spPr>
          <a:xfrm flipV="1">
            <a:off x="6483096" y="865871"/>
            <a:ext cx="2002536" cy="1760514"/>
          </a:xfrm>
          <a:prstGeom prst="curvedConnector3">
            <a:avLst>
              <a:gd name="adj1" fmla="val 50000"/>
            </a:avLst>
          </a:prstGeom>
          <a:ln w="28575">
            <a:solidFill>
              <a:srgbClr val="FF5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077BE2F2-DAD3-8C1E-2E6D-2C9D0C8AAD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48040" y="1825925"/>
            <a:ext cx="660062" cy="500471"/>
          </a:xfrm>
          <a:prstGeom prst="curvedConnector3">
            <a:avLst>
              <a:gd name="adj1" fmla="val 50000"/>
            </a:avLst>
          </a:prstGeom>
          <a:ln w="28575">
            <a:solidFill>
              <a:srgbClr val="FF5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5C09504B-9AD2-D0F4-0938-03512E057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14218" r="13373"/>
          <a:stretch/>
        </p:blipFill>
        <p:spPr bwMode="auto">
          <a:xfrm>
            <a:off x="0" y="4558998"/>
            <a:ext cx="2395728" cy="236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3221FA81-F00E-5067-C05F-7175EC7BF359}"/>
              </a:ext>
            </a:extLst>
          </p:cNvPr>
          <p:cNvSpPr txBox="1"/>
          <p:nvPr/>
        </p:nvSpPr>
        <p:spPr>
          <a:xfrm>
            <a:off x="1974782" y="1099797"/>
            <a:ext cx="253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w Cen MT" panose="020B0602020104020603" pitchFamily="34" charset="0"/>
              </a:rPr>
              <a:t>Correspondant aux produits alimentaires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A3ECF59D-B02B-DB57-58EE-223118395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9"/>
          <a:stretch/>
        </p:blipFill>
        <p:spPr bwMode="auto">
          <a:xfrm>
            <a:off x="3881182" y="1676197"/>
            <a:ext cx="906665" cy="74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ccolade ouvrante 37">
            <a:extLst>
              <a:ext uri="{FF2B5EF4-FFF2-40B4-BE49-F238E27FC236}">
                <a16:creationId xmlns:a16="http://schemas.microsoft.com/office/drawing/2014/main" id="{FB8F890C-FBE3-5DC7-1849-15C420865431}"/>
              </a:ext>
            </a:extLst>
          </p:cNvPr>
          <p:cNvSpPr/>
          <p:nvPr/>
        </p:nvSpPr>
        <p:spPr>
          <a:xfrm rot="5400000">
            <a:off x="1954171" y="2453236"/>
            <a:ext cx="270463" cy="3941063"/>
          </a:xfrm>
          <a:prstGeom prst="leftBrace">
            <a:avLst/>
          </a:prstGeom>
          <a:ln w="28575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Tableau 12">
            <a:extLst>
              <a:ext uri="{FF2B5EF4-FFF2-40B4-BE49-F238E27FC236}">
                <a16:creationId xmlns:a16="http://schemas.microsoft.com/office/drawing/2014/main" id="{DB51A675-9FC8-FF7E-EC09-4F8055683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136411"/>
              </p:ext>
            </p:extLst>
          </p:nvPr>
        </p:nvGraphicFramePr>
        <p:xfrm>
          <a:off x="41433" y="2512266"/>
          <a:ext cx="7648671" cy="1098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9557">
                  <a:extLst>
                    <a:ext uri="{9D8B030D-6E8A-4147-A177-3AD203B41FA5}">
                      <a16:colId xmlns:a16="http://schemas.microsoft.com/office/drawing/2014/main" val="1864254916"/>
                    </a:ext>
                  </a:extLst>
                </a:gridCol>
                <a:gridCol w="2549557">
                  <a:extLst>
                    <a:ext uri="{9D8B030D-6E8A-4147-A177-3AD203B41FA5}">
                      <a16:colId xmlns:a16="http://schemas.microsoft.com/office/drawing/2014/main" val="2549913847"/>
                    </a:ext>
                  </a:extLst>
                </a:gridCol>
                <a:gridCol w="2549557">
                  <a:extLst>
                    <a:ext uri="{9D8B030D-6E8A-4147-A177-3AD203B41FA5}">
                      <a16:colId xmlns:a16="http://schemas.microsoft.com/office/drawing/2014/main" val="4164955436"/>
                    </a:ext>
                  </a:extLst>
                </a:gridCol>
              </a:tblGrid>
              <a:tr h="393058">
                <a:tc>
                  <a:txBody>
                    <a:bodyPr/>
                    <a:lstStyle/>
                    <a:p>
                      <a:pPr algn="ctr"/>
                      <a:endParaRPr lang="fr-FR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Nombre de lignes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Nombre de colonnes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313847"/>
                  </a:ext>
                </a:extLst>
              </a:tr>
              <a:tr h="701888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Fichier Open Food </a:t>
                      </a:r>
                      <a:r>
                        <a:rPr lang="fr-FR" sz="2000" b="1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Facts</a:t>
                      </a:r>
                      <a:endParaRPr lang="fr-FR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320771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162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959178"/>
                  </a:ext>
                </a:extLst>
              </a:tr>
            </a:tbl>
          </a:graphicData>
        </a:graphic>
      </p:graphicFrame>
      <p:sp>
        <p:nvSpPr>
          <p:cNvPr id="42" name="ZoneTexte 41">
            <a:extLst>
              <a:ext uri="{FF2B5EF4-FFF2-40B4-BE49-F238E27FC236}">
                <a16:creationId xmlns:a16="http://schemas.microsoft.com/office/drawing/2014/main" id="{EEB43445-56EE-3A92-5C3E-D3A2F442BEC1}"/>
              </a:ext>
            </a:extLst>
          </p:cNvPr>
          <p:cNvSpPr txBox="1"/>
          <p:nvPr/>
        </p:nvSpPr>
        <p:spPr>
          <a:xfrm>
            <a:off x="2089402" y="6000620"/>
            <a:ext cx="253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w Cen MT" panose="020B0602020104020603" pitchFamily="34" charset="0"/>
              </a:rPr>
              <a:t>Données open source</a:t>
            </a:r>
          </a:p>
        </p:txBody>
      </p:sp>
    </p:spTree>
    <p:extLst>
      <p:ext uri="{BB962C8B-B14F-4D97-AF65-F5344CB8AC3E}">
        <p14:creationId xmlns:p14="http://schemas.microsoft.com/office/powerpoint/2010/main" val="151332693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9">
            <a:extLst>
              <a:ext uri="{FF2B5EF4-FFF2-40B4-BE49-F238E27FC236}">
                <a16:creationId xmlns:a16="http://schemas.microsoft.com/office/drawing/2014/main" id="{B4B44DFC-C511-33CD-FC11-957510B77F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687095" y="146936"/>
            <a:ext cx="481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Nettoyage des données</a:t>
            </a:r>
          </a:p>
        </p:txBody>
      </p:sp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8</a:t>
            </a:fld>
            <a:endParaRPr lang="fr-FR"/>
          </a:p>
        </p:txBody>
      </p:sp>
      <p:cxnSp>
        <p:nvCxnSpPr>
          <p:cNvPr id="58" name="Connecteur : en arc 57">
            <a:extLst>
              <a:ext uri="{FF2B5EF4-FFF2-40B4-BE49-F238E27FC236}">
                <a16:creationId xmlns:a16="http://schemas.microsoft.com/office/drawing/2014/main" id="{D0948B38-EF45-569F-5B2A-AA6A203F15E2}"/>
              </a:ext>
            </a:extLst>
          </p:cNvPr>
          <p:cNvCxnSpPr>
            <a:endCxn id="46" idx="3"/>
          </p:cNvCxnSpPr>
          <p:nvPr/>
        </p:nvCxnSpPr>
        <p:spPr>
          <a:xfrm rot="10800000" flipV="1">
            <a:off x="5831074" y="6017068"/>
            <a:ext cx="707174" cy="38772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CE735C7-7F9A-CD45-9883-88E184AFB9C7}"/>
              </a:ext>
            </a:extLst>
          </p:cNvPr>
          <p:cNvGrpSpPr/>
          <p:nvPr/>
        </p:nvGrpSpPr>
        <p:grpSpPr>
          <a:xfrm>
            <a:off x="3596167" y="1352712"/>
            <a:ext cx="4567488" cy="5236748"/>
            <a:chOff x="3166399" y="1555580"/>
            <a:chExt cx="4567488" cy="5236748"/>
          </a:xfrm>
        </p:grpSpPr>
        <p:sp>
          <p:nvSpPr>
            <p:cNvPr id="9" name="Shape">
              <a:extLst>
                <a:ext uri="{FF2B5EF4-FFF2-40B4-BE49-F238E27FC236}">
                  <a16:creationId xmlns:a16="http://schemas.microsoft.com/office/drawing/2014/main" id="{506B95CD-CB15-FF1D-BB4A-E1D769FADC88}"/>
                </a:ext>
              </a:extLst>
            </p:cNvPr>
            <p:cNvSpPr/>
            <p:nvPr/>
          </p:nvSpPr>
          <p:spPr>
            <a:xfrm rot="1661953" flipH="1" flipV="1">
              <a:off x="6197310" y="2763025"/>
              <a:ext cx="1536577" cy="336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579" extrusionOk="0">
                  <a:moveTo>
                    <a:pt x="21325" y="19161"/>
                  </a:moveTo>
                  <a:cubicBezTo>
                    <a:pt x="21269" y="19161"/>
                    <a:pt x="21227" y="19178"/>
                    <a:pt x="21227" y="19200"/>
                  </a:cubicBezTo>
                  <a:cubicBezTo>
                    <a:pt x="21227" y="20464"/>
                    <a:pt x="18618" y="21496"/>
                    <a:pt x="15392" y="21496"/>
                  </a:cubicBezTo>
                  <a:cubicBezTo>
                    <a:pt x="12545" y="21496"/>
                    <a:pt x="11002" y="20646"/>
                    <a:pt x="10230" y="19978"/>
                  </a:cubicBezTo>
                  <a:lnTo>
                    <a:pt x="10679" y="19912"/>
                  </a:lnTo>
                  <a:cubicBezTo>
                    <a:pt x="10847" y="19884"/>
                    <a:pt x="10876" y="19796"/>
                    <a:pt x="10721" y="19757"/>
                  </a:cubicBezTo>
                  <a:lnTo>
                    <a:pt x="9922" y="19559"/>
                  </a:lnTo>
                  <a:cubicBezTo>
                    <a:pt x="9880" y="19548"/>
                    <a:pt x="9838" y="19548"/>
                    <a:pt x="9795" y="19548"/>
                  </a:cubicBezTo>
                  <a:cubicBezTo>
                    <a:pt x="9627" y="19343"/>
                    <a:pt x="9557" y="19205"/>
                    <a:pt x="9543" y="19194"/>
                  </a:cubicBezTo>
                  <a:lnTo>
                    <a:pt x="6639" y="14000"/>
                  </a:lnTo>
                  <a:cubicBezTo>
                    <a:pt x="6639" y="14000"/>
                    <a:pt x="6639" y="13994"/>
                    <a:pt x="6639" y="13994"/>
                  </a:cubicBezTo>
                  <a:cubicBezTo>
                    <a:pt x="6331" y="13387"/>
                    <a:pt x="6653" y="12769"/>
                    <a:pt x="7537" y="12256"/>
                  </a:cubicBezTo>
                  <a:cubicBezTo>
                    <a:pt x="8267" y="11831"/>
                    <a:pt x="9304" y="11521"/>
                    <a:pt x="10511" y="11356"/>
                  </a:cubicBezTo>
                  <a:lnTo>
                    <a:pt x="10637" y="11521"/>
                  </a:lnTo>
                  <a:cubicBezTo>
                    <a:pt x="10693" y="11588"/>
                    <a:pt x="10918" y="11604"/>
                    <a:pt x="11030" y="11549"/>
                  </a:cubicBezTo>
                  <a:lnTo>
                    <a:pt x="11591" y="11251"/>
                  </a:lnTo>
                  <a:cubicBezTo>
                    <a:pt x="11675" y="11207"/>
                    <a:pt x="11633" y="11141"/>
                    <a:pt x="11493" y="11118"/>
                  </a:cubicBezTo>
                  <a:lnTo>
                    <a:pt x="10609" y="10992"/>
                  </a:lnTo>
                  <a:cubicBezTo>
                    <a:pt x="10441" y="10964"/>
                    <a:pt x="10272" y="11030"/>
                    <a:pt x="10314" y="11096"/>
                  </a:cubicBezTo>
                  <a:lnTo>
                    <a:pt x="10455" y="11284"/>
                  </a:lnTo>
                  <a:cubicBezTo>
                    <a:pt x="9206" y="11450"/>
                    <a:pt x="8126" y="11775"/>
                    <a:pt x="7369" y="12211"/>
                  </a:cubicBezTo>
                  <a:cubicBezTo>
                    <a:pt x="6724" y="12587"/>
                    <a:pt x="6373" y="13017"/>
                    <a:pt x="6331" y="13459"/>
                  </a:cubicBezTo>
                  <a:lnTo>
                    <a:pt x="3736" y="8811"/>
                  </a:lnTo>
                  <a:cubicBezTo>
                    <a:pt x="3554" y="8248"/>
                    <a:pt x="3876" y="7679"/>
                    <a:pt x="4690" y="7199"/>
                  </a:cubicBezTo>
                  <a:cubicBezTo>
                    <a:pt x="5405" y="6780"/>
                    <a:pt x="6415" y="6465"/>
                    <a:pt x="7607" y="6294"/>
                  </a:cubicBezTo>
                  <a:lnTo>
                    <a:pt x="7748" y="6482"/>
                  </a:lnTo>
                  <a:cubicBezTo>
                    <a:pt x="7804" y="6548"/>
                    <a:pt x="8028" y="6564"/>
                    <a:pt x="8140" y="6509"/>
                  </a:cubicBezTo>
                  <a:lnTo>
                    <a:pt x="8701" y="6211"/>
                  </a:lnTo>
                  <a:cubicBezTo>
                    <a:pt x="8785" y="6167"/>
                    <a:pt x="8743" y="6101"/>
                    <a:pt x="8603" y="6079"/>
                  </a:cubicBezTo>
                  <a:lnTo>
                    <a:pt x="7720" y="5952"/>
                  </a:lnTo>
                  <a:cubicBezTo>
                    <a:pt x="7551" y="5924"/>
                    <a:pt x="7383" y="5990"/>
                    <a:pt x="7425" y="6057"/>
                  </a:cubicBezTo>
                  <a:lnTo>
                    <a:pt x="7551" y="6222"/>
                  </a:lnTo>
                  <a:cubicBezTo>
                    <a:pt x="6317" y="6399"/>
                    <a:pt x="5265" y="6725"/>
                    <a:pt x="4536" y="7161"/>
                  </a:cubicBezTo>
                  <a:cubicBezTo>
                    <a:pt x="3905" y="7530"/>
                    <a:pt x="3554" y="7950"/>
                    <a:pt x="3498" y="8386"/>
                  </a:cubicBezTo>
                  <a:lnTo>
                    <a:pt x="314" y="2689"/>
                  </a:lnTo>
                  <a:cubicBezTo>
                    <a:pt x="33" y="2148"/>
                    <a:pt x="314" y="1596"/>
                    <a:pt x="1085" y="1138"/>
                  </a:cubicBezTo>
                  <a:cubicBezTo>
                    <a:pt x="1702" y="774"/>
                    <a:pt x="2586" y="498"/>
                    <a:pt x="3610" y="349"/>
                  </a:cubicBezTo>
                  <a:lnTo>
                    <a:pt x="3750" y="537"/>
                  </a:lnTo>
                  <a:cubicBezTo>
                    <a:pt x="3806" y="603"/>
                    <a:pt x="4031" y="619"/>
                    <a:pt x="4143" y="564"/>
                  </a:cubicBezTo>
                  <a:lnTo>
                    <a:pt x="4704" y="266"/>
                  </a:lnTo>
                  <a:cubicBezTo>
                    <a:pt x="4788" y="222"/>
                    <a:pt x="4746" y="156"/>
                    <a:pt x="4606" y="134"/>
                  </a:cubicBezTo>
                  <a:lnTo>
                    <a:pt x="3722" y="7"/>
                  </a:lnTo>
                  <a:cubicBezTo>
                    <a:pt x="3554" y="-21"/>
                    <a:pt x="3385" y="45"/>
                    <a:pt x="3428" y="111"/>
                  </a:cubicBezTo>
                  <a:lnTo>
                    <a:pt x="3554" y="277"/>
                  </a:lnTo>
                  <a:cubicBezTo>
                    <a:pt x="2488" y="432"/>
                    <a:pt x="1562" y="719"/>
                    <a:pt x="917" y="1100"/>
                  </a:cubicBezTo>
                  <a:cubicBezTo>
                    <a:pt x="117" y="1574"/>
                    <a:pt x="-177" y="2148"/>
                    <a:pt x="104" y="2711"/>
                  </a:cubicBezTo>
                  <a:lnTo>
                    <a:pt x="3526" y="8833"/>
                  </a:lnTo>
                  <a:cubicBezTo>
                    <a:pt x="3540" y="8888"/>
                    <a:pt x="3568" y="8944"/>
                    <a:pt x="3596" y="8999"/>
                  </a:cubicBezTo>
                  <a:cubicBezTo>
                    <a:pt x="3596" y="9010"/>
                    <a:pt x="3610" y="9015"/>
                    <a:pt x="3638" y="9021"/>
                  </a:cubicBezTo>
                  <a:lnTo>
                    <a:pt x="9333" y="19222"/>
                  </a:lnTo>
                  <a:cubicBezTo>
                    <a:pt x="9333" y="19227"/>
                    <a:pt x="9417" y="19376"/>
                    <a:pt x="9599" y="19592"/>
                  </a:cubicBezTo>
                  <a:cubicBezTo>
                    <a:pt x="9585" y="19597"/>
                    <a:pt x="9571" y="19608"/>
                    <a:pt x="9571" y="19619"/>
                  </a:cubicBezTo>
                  <a:lnTo>
                    <a:pt x="9319" y="19973"/>
                  </a:lnTo>
                  <a:cubicBezTo>
                    <a:pt x="9263" y="20039"/>
                    <a:pt x="9445" y="20105"/>
                    <a:pt x="9613" y="20078"/>
                  </a:cubicBezTo>
                  <a:lnTo>
                    <a:pt x="10034" y="20011"/>
                  </a:lnTo>
                  <a:cubicBezTo>
                    <a:pt x="10819" y="20696"/>
                    <a:pt x="12418" y="21579"/>
                    <a:pt x="15378" y="21579"/>
                  </a:cubicBezTo>
                  <a:cubicBezTo>
                    <a:pt x="18702" y="21579"/>
                    <a:pt x="21409" y="20514"/>
                    <a:pt x="21409" y="19205"/>
                  </a:cubicBezTo>
                  <a:cubicBezTo>
                    <a:pt x="21423" y="19178"/>
                    <a:pt x="21381" y="19161"/>
                    <a:pt x="21325" y="19161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59C818FF-C6CE-3341-50BE-B9A038D98D52}"/>
                </a:ext>
              </a:extLst>
            </p:cNvPr>
            <p:cNvSpPr/>
            <p:nvPr/>
          </p:nvSpPr>
          <p:spPr>
            <a:xfrm>
              <a:off x="5577024" y="5471056"/>
              <a:ext cx="1062912" cy="80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420"/>
                  </a:moveTo>
                  <a:cubicBezTo>
                    <a:pt x="21600" y="1535"/>
                    <a:pt x="16773" y="0"/>
                    <a:pt x="10800" y="0"/>
                  </a:cubicBezTo>
                  <a:cubicBezTo>
                    <a:pt x="4827" y="0"/>
                    <a:pt x="0" y="1535"/>
                    <a:pt x="0" y="3420"/>
                  </a:cubicBezTo>
                  <a:lnTo>
                    <a:pt x="1943" y="18799"/>
                  </a:lnTo>
                  <a:cubicBezTo>
                    <a:pt x="1943" y="20334"/>
                    <a:pt x="5911" y="21600"/>
                    <a:pt x="10780" y="21600"/>
                  </a:cubicBezTo>
                  <a:cubicBezTo>
                    <a:pt x="15648" y="21600"/>
                    <a:pt x="19616" y="20361"/>
                    <a:pt x="19616" y="18799"/>
                  </a:cubicBezTo>
                  <a:lnTo>
                    <a:pt x="21600" y="342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144000" anchor="b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US" sz="1200" b="1" dirty="0">
                  <a:latin typeface="Tw Cen MT" panose="020B0602020104020603" pitchFamily="34" charset="0"/>
                </a:rPr>
                <a:t>Machine </a:t>
              </a:r>
            </a:p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US" sz="1200" b="1" dirty="0">
                  <a:latin typeface="Tw Cen MT" panose="020B0602020104020603" pitchFamily="34" charset="0"/>
                </a:rPr>
                <a:t>learning</a:t>
              </a:r>
            </a:p>
          </p:txBody>
        </p:sp>
        <p:sp>
          <p:nvSpPr>
            <p:cNvPr id="12" name="Oval">
              <a:extLst>
                <a:ext uri="{FF2B5EF4-FFF2-40B4-BE49-F238E27FC236}">
                  <a16:creationId xmlns:a16="http://schemas.microsoft.com/office/drawing/2014/main" id="{6469FD1B-A091-F541-D169-28790B9B9F3F}"/>
                </a:ext>
              </a:extLst>
            </p:cNvPr>
            <p:cNvSpPr/>
            <p:nvPr/>
          </p:nvSpPr>
          <p:spPr>
            <a:xfrm>
              <a:off x="5577024" y="5471057"/>
              <a:ext cx="1062912" cy="25566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3B77E1D3-A51F-523E-C220-F3045245A801}"/>
                </a:ext>
              </a:extLst>
            </p:cNvPr>
            <p:cNvSpPr/>
            <p:nvPr/>
          </p:nvSpPr>
          <p:spPr>
            <a:xfrm>
              <a:off x="5395844" y="4635621"/>
              <a:ext cx="1415205" cy="94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883"/>
                  </a:moveTo>
                  <a:cubicBezTo>
                    <a:pt x="21600" y="1746"/>
                    <a:pt x="16761" y="0"/>
                    <a:pt x="10800" y="0"/>
                  </a:cubicBezTo>
                  <a:cubicBezTo>
                    <a:pt x="4839" y="0"/>
                    <a:pt x="0" y="1723"/>
                    <a:pt x="0" y="3883"/>
                  </a:cubicBezTo>
                  <a:lnTo>
                    <a:pt x="1951" y="18429"/>
                  </a:lnTo>
                  <a:cubicBezTo>
                    <a:pt x="1951" y="20175"/>
                    <a:pt x="5915" y="21600"/>
                    <a:pt x="10800" y="21600"/>
                  </a:cubicBezTo>
                  <a:cubicBezTo>
                    <a:pt x="15685" y="21600"/>
                    <a:pt x="19649" y="20175"/>
                    <a:pt x="19649" y="18429"/>
                  </a:cubicBezTo>
                  <a:lnTo>
                    <a:pt x="21600" y="3883"/>
                  </a:lnTo>
                  <a:close/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144000" tIns="38100" rIns="144000" bIns="108000" anchor="b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fr-FR" sz="1200" b="1" dirty="0">
                  <a:solidFill>
                    <a:srgbClr val="000000"/>
                  </a:solidFill>
                  <a:latin typeface="Tw Cen MT" panose="020B0602020104020603" pitchFamily="34" charset="0"/>
                </a:rPr>
                <a:t>Imputation des valeurs manquantes</a:t>
              </a:r>
            </a:p>
          </p:txBody>
        </p:sp>
        <p:sp>
          <p:nvSpPr>
            <p:cNvPr id="14" name="Oval">
              <a:extLst>
                <a:ext uri="{FF2B5EF4-FFF2-40B4-BE49-F238E27FC236}">
                  <a16:creationId xmlns:a16="http://schemas.microsoft.com/office/drawing/2014/main" id="{FAEBC2D1-FC49-1449-AF9A-F7748333FBA6}"/>
                </a:ext>
              </a:extLst>
            </p:cNvPr>
            <p:cNvSpPr/>
            <p:nvPr/>
          </p:nvSpPr>
          <p:spPr>
            <a:xfrm>
              <a:off x="5395845" y="4635621"/>
              <a:ext cx="1415205" cy="34021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86CE6E54-DD94-1FA9-7CD3-709C4786665C}"/>
                </a:ext>
              </a:extLst>
            </p:cNvPr>
            <p:cNvSpPr/>
            <p:nvPr/>
          </p:nvSpPr>
          <p:spPr>
            <a:xfrm>
              <a:off x="5204600" y="3689465"/>
              <a:ext cx="1801724" cy="1134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121"/>
                  </a:moveTo>
                  <a:cubicBezTo>
                    <a:pt x="21600" y="1840"/>
                    <a:pt x="16761" y="0"/>
                    <a:pt x="10800" y="0"/>
                  </a:cubicBezTo>
                  <a:cubicBezTo>
                    <a:pt x="4839" y="0"/>
                    <a:pt x="0" y="1840"/>
                    <a:pt x="0" y="4121"/>
                  </a:cubicBezTo>
                  <a:lnTo>
                    <a:pt x="1955" y="18227"/>
                  </a:lnTo>
                  <a:cubicBezTo>
                    <a:pt x="1955" y="20086"/>
                    <a:pt x="5913" y="21600"/>
                    <a:pt x="10800" y="21600"/>
                  </a:cubicBezTo>
                  <a:cubicBezTo>
                    <a:pt x="15687" y="21600"/>
                    <a:pt x="19645" y="20086"/>
                    <a:pt x="19645" y="18227"/>
                  </a:cubicBezTo>
                  <a:lnTo>
                    <a:pt x="21600" y="4121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180000" tIns="0" rIns="180000" bIns="144000" anchor="b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fr-FR" sz="1200" b="1" dirty="0">
                  <a:latin typeface="Tw Cen MT" panose="020B0602020104020603" pitchFamily="34" charset="0"/>
                </a:rPr>
                <a:t>Traitements des valeurs aberrantes</a:t>
              </a:r>
            </a:p>
          </p:txBody>
        </p:sp>
        <p:sp>
          <p:nvSpPr>
            <p:cNvPr id="16" name="Oval">
              <a:extLst>
                <a:ext uri="{FF2B5EF4-FFF2-40B4-BE49-F238E27FC236}">
                  <a16:creationId xmlns:a16="http://schemas.microsoft.com/office/drawing/2014/main" id="{C4D1C47C-49DF-44A1-C9EA-E793768F97C1}"/>
                </a:ext>
              </a:extLst>
            </p:cNvPr>
            <p:cNvSpPr/>
            <p:nvPr/>
          </p:nvSpPr>
          <p:spPr>
            <a:xfrm>
              <a:off x="5204600" y="3689465"/>
              <a:ext cx="1801724" cy="43281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14554E5C-63BD-5EB2-8AEF-0D483623546D}"/>
                </a:ext>
              </a:extLst>
            </p:cNvPr>
            <p:cNvSpPr/>
            <p:nvPr/>
          </p:nvSpPr>
          <p:spPr>
            <a:xfrm>
              <a:off x="4912700" y="2541997"/>
              <a:ext cx="2397594" cy="1371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32"/>
                  </a:moveTo>
                  <a:cubicBezTo>
                    <a:pt x="21600" y="2028"/>
                    <a:pt x="16767" y="0"/>
                    <a:pt x="10800" y="0"/>
                  </a:cubicBezTo>
                  <a:cubicBezTo>
                    <a:pt x="4833" y="0"/>
                    <a:pt x="0" y="2028"/>
                    <a:pt x="0" y="4532"/>
                  </a:cubicBezTo>
                  <a:lnTo>
                    <a:pt x="1959" y="17892"/>
                  </a:lnTo>
                  <a:cubicBezTo>
                    <a:pt x="1959" y="19936"/>
                    <a:pt x="5921" y="21600"/>
                    <a:pt x="10809" y="21600"/>
                  </a:cubicBezTo>
                  <a:cubicBezTo>
                    <a:pt x="15697" y="21600"/>
                    <a:pt x="19659" y="19936"/>
                    <a:pt x="19659" y="17892"/>
                  </a:cubicBezTo>
                  <a:lnTo>
                    <a:pt x="21600" y="4532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288000" anchor="b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fr-FR" sz="1200" b="1" dirty="0">
                  <a:solidFill>
                    <a:schemeClr val="bg2">
                      <a:lumMod val="25000"/>
                    </a:schemeClr>
                  </a:solidFill>
                  <a:latin typeface="Tw Cen MT" panose="020B0602020104020603" pitchFamily="34" charset="0"/>
                </a:rPr>
                <a:t>Sélections</a:t>
              </a:r>
              <a:r>
                <a:rPr lang="en-US" sz="1200" b="1" dirty="0">
                  <a:solidFill>
                    <a:schemeClr val="bg2">
                      <a:lumMod val="25000"/>
                    </a:schemeClr>
                  </a:solidFill>
                  <a:latin typeface="Tw Cen MT" panose="020B0602020104020603" pitchFamily="34" charset="0"/>
                </a:rPr>
                <a:t> des variables</a:t>
              </a:r>
            </a:p>
          </p:txBody>
        </p:sp>
        <p:sp>
          <p:nvSpPr>
            <p:cNvPr id="19" name="Oval">
              <a:extLst>
                <a:ext uri="{FF2B5EF4-FFF2-40B4-BE49-F238E27FC236}">
                  <a16:creationId xmlns:a16="http://schemas.microsoft.com/office/drawing/2014/main" id="{5C5FD89A-520C-4B2C-ED17-8C4C05442A96}"/>
                </a:ext>
              </a:extLst>
            </p:cNvPr>
            <p:cNvSpPr/>
            <p:nvPr/>
          </p:nvSpPr>
          <p:spPr>
            <a:xfrm>
              <a:off x="4912701" y="2541998"/>
              <a:ext cx="2397593" cy="57574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C0D48F86-EDE1-0BFA-A334-F14F6CDE6A13}"/>
                </a:ext>
              </a:extLst>
            </p:cNvPr>
            <p:cNvSpPr/>
            <p:nvPr/>
          </p:nvSpPr>
          <p:spPr>
            <a:xfrm>
              <a:off x="3724972" y="3075469"/>
              <a:ext cx="1492856" cy="45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319" extrusionOk="0">
                  <a:moveTo>
                    <a:pt x="5690" y="3522"/>
                  </a:moveTo>
                  <a:cubicBezTo>
                    <a:pt x="5028" y="1128"/>
                    <a:pt x="4021" y="-281"/>
                    <a:pt x="2927" y="48"/>
                  </a:cubicBezTo>
                  <a:cubicBezTo>
                    <a:pt x="1416" y="564"/>
                    <a:pt x="178" y="4509"/>
                    <a:pt x="20" y="9439"/>
                  </a:cubicBezTo>
                  <a:cubicBezTo>
                    <a:pt x="-196" y="15872"/>
                    <a:pt x="1344" y="21319"/>
                    <a:pt x="3272" y="21319"/>
                  </a:cubicBezTo>
                  <a:cubicBezTo>
                    <a:pt x="4236" y="21319"/>
                    <a:pt x="5100" y="19957"/>
                    <a:pt x="5690" y="17797"/>
                  </a:cubicBezTo>
                  <a:cubicBezTo>
                    <a:pt x="5790" y="17422"/>
                    <a:pt x="5934" y="17234"/>
                    <a:pt x="6093" y="17234"/>
                  </a:cubicBezTo>
                  <a:lnTo>
                    <a:pt x="19130" y="17234"/>
                  </a:lnTo>
                  <a:cubicBezTo>
                    <a:pt x="19260" y="17234"/>
                    <a:pt x="19389" y="17093"/>
                    <a:pt x="19490" y="16811"/>
                  </a:cubicBezTo>
                  <a:lnTo>
                    <a:pt x="21159" y="12022"/>
                  </a:lnTo>
                  <a:cubicBezTo>
                    <a:pt x="21404" y="11317"/>
                    <a:pt x="21404" y="10049"/>
                    <a:pt x="21159" y="9345"/>
                  </a:cubicBezTo>
                  <a:lnTo>
                    <a:pt x="19490" y="4555"/>
                  </a:lnTo>
                  <a:cubicBezTo>
                    <a:pt x="19389" y="4274"/>
                    <a:pt x="19260" y="4133"/>
                    <a:pt x="19130" y="4133"/>
                  </a:cubicBezTo>
                  <a:lnTo>
                    <a:pt x="6093" y="4133"/>
                  </a:lnTo>
                  <a:cubicBezTo>
                    <a:pt x="5949" y="4133"/>
                    <a:pt x="5805" y="3898"/>
                    <a:pt x="5690" y="3522"/>
                  </a:cubicBezTo>
                  <a:close/>
                  <a:moveTo>
                    <a:pt x="3272" y="19018"/>
                  </a:moveTo>
                  <a:cubicBezTo>
                    <a:pt x="1862" y="19018"/>
                    <a:pt x="711" y="15309"/>
                    <a:pt x="711" y="10660"/>
                  </a:cubicBezTo>
                  <a:cubicBezTo>
                    <a:pt x="711" y="6058"/>
                    <a:pt x="1862" y="2302"/>
                    <a:pt x="3272" y="2302"/>
                  </a:cubicBezTo>
                  <a:cubicBezTo>
                    <a:pt x="4682" y="2302"/>
                    <a:pt x="5834" y="6011"/>
                    <a:pt x="5834" y="10660"/>
                  </a:cubicBezTo>
                  <a:cubicBezTo>
                    <a:pt x="5834" y="15309"/>
                    <a:pt x="4682" y="19018"/>
                    <a:pt x="3272" y="19018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75000"/>
              </a:schemeClr>
            </a:solidFill>
            <a:ln w="12700">
              <a:miter lim="400000"/>
            </a:ln>
          </p:spPr>
          <p:txBody>
            <a:bodyPr lIns="0" tIns="38100" rIns="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US" sz="1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  </a:t>
              </a:r>
              <a:r>
                <a:rPr lang="fr-FR" sz="1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Trie</a:t>
              </a:r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81DA0CB8-F019-01A1-A1F5-CA677F95B7DF}"/>
                </a:ext>
              </a:extLst>
            </p:cNvPr>
            <p:cNvSpPr/>
            <p:nvPr/>
          </p:nvSpPr>
          <p:spPr>
            <a:xfrm>
              <a:off x="3381164" y="2005605"/>
              <a:ext cx="1492856" cy="45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319" extrusionOk="0">
                  <a:moveTo>
                    <a:pt x="5690" y="3522"/>
                  </a:moveTo>
                  <a:cubicBezTo>
                    <a:pt x="5028" y="1128"/>
                    <a:pt x="4021" y="-281"/>
                    <a:pt x="2927" y="48"/>
                  </a:cubicBezTo>
                  <a:cubicBezTo>
                    <a:pt x="1416" y="564"/>
                    <a:pt x="178" y="4509"/>
                    <a:pt x="20" y="9439"/>
                  </a:cubicBezTo>
                  <a:cubicBezTo>
                    <a:pt x="-196" y="15872"/>
                    <a:pt x="1344" y="21319"/>
                    <a:pt x="3272" y="21319"/>
                  </a:cubicBezTo>
                  <a:cubicBezTo>
                    <a:pt x="4236" y="21319"/>
                    <a:pt x="5100" y="19957"/>
                    <a:pt x="5690" y="17797"/>
                  </a:cubicBezTo>
                  <a:cubicBezTo>
                    <a:pt x="5790" y="17422"/>
                    <a:pt x="5934" y="17234"/>
                    <a:pt x="6093" y="17234"/>
                  </a:cubicBezTo>
                  <a:lnTo>
                    <a:pt x="19130" y="17234"/>
                  </a:lnTo>
                  <a:cubicBezTo>
                    <a:pt x="19260" y="17234"/>
                    <a:pt x="19389" y="17093"/>
                    <a:pt x="19490" y="16811"/>
                  </a:cubicBezTo>
                  <a:lnTo>
                    <a:pt x="21159" y="12022"/>
                  </a:lnTo>
                  <a:cubicBezTo>
                    <a:pt x="21404" y="11317"/>
                    <a:pt x="21404" y="10049"/>
                    <a:pt x="21159" y="9345"/>
                  </a:cubicBezTo>
                  <a:lnTo>
                    <a:pt x="19490" y="4556"/>
                  </a:lnTo>
                  <a:cubicBezTo>
                    <a:pt x="19389" y="4274"/>
                    <a:pt x="19260" y="4133"/>
                    <a:pt x="19130" y="4133"/>
                  </a:cubicBezTo>
                  <a:lnTo>
                    <a:pt x="6093" y="4133"/>
                  </a:lnTo>
                  <a:cubicBezTo>
                    <a:pt x="5949" y="4133"/>
                    <a:pt x="5791" y="3898"/>
                    <a:pt x="5690" y="3522"/>
                  </a:cubicBezTo>
                  <a:close/>
                  <a:moveTo>
                    <a:pt x="3272" y="19018"/>
                  </a:moveTo>
                  <a:cubicBezTo>
                    <a:pt x="1862" y="19018"/>
                    <a:pt x="711" y="15309"/>
                    <a:pt x="711" y="10660"/>
                  </a:cubicBezTo>
                  <a:cubicBezTo>
                    <a:pt x="711" y="6058"/>
                    <a:pt x="1848" y="2302"/>
                    <a:pt x="3272" y="2302"/>
                  </a:cubicBezTo>
                  <a:cubicBezTo>
                    <a:pt x="4682" y="2302"/>
                    <a:pt x="5834" y="6011"/>
                    <a:pt x="5834" y="10660"/>
                  </a:cubicBezTo>
                  <a:cubicBezTo>
                    <a:pt x="5819" y="15309"/>
                    <a:pt x="4682" y="19018"/>
                    <a:pt x="3272" y="19018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75000"/>
              </a:schemeClr>
            </a:solidFill>
            <a:ln w="12700">
              <a:miter lim="400000"/>
            </a:ln>
          </p:spPr>
          <p:txBody>
            <a:bodyPr lIns="0" tIns="38100" rIns="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US" sz="1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   </a:t>
              </a:r>
              <a:r>
                <a:rPr lang="en-US" sz="1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Description</a:t>
              </a:r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EDB83145-37D2-C033-257C-D5C9F15774E3}"/>
                </a:ext>
              </a:extLst>
            </p:cNvPr>
            <p:cNvSpPr/>
            <p:nvPr/>
          </p:nvSpPr>
          <p:spPr>
            <a:xfrm>
              <a:off x="3946413" y="4082018"/>
              <a:ext cx="1492856" cy="45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319" extrusionOk="0">
                  <a:moveTo>
                    <a:pt x="5690" y="3522"/>
                  </a:moveTo>
                  <a:cubicBezTo>
                    <a:pt x="5028" y="1128"/>
                    <a:pt x="4021" y="-281"/>
                    <a:pt x="2927" y="48"/>
                  </a:cubicBezTo>
                  <a:cubicBezTo>
                    <a:pt x="1416" y="564"/>
                    <a:pt x="178" y="4509"/>
                    <a:pt x="20" y="9439"/>
                  </a:cubicBezTo>
                  <a:cubicBezTo>
                    <a:pt x="-196" y="15872"/>
                    <a:pt x="1344" y="21319"/>
                    <a:pt x="3272" y="21319"/>
                  </a:cubicBezTo>
                  <a:cubicBezTo>
                    <a:pt x="4236" y="21319"/>
                    <a:pt x="5100" y="19957"/>
                    <a:pt x="5690" y="17797"/>
                  </a:cubicBezTo>
                  <a:cubicBezTo>
                    <a:pt x="5790" y="17422"/>
                    <a:pt x="5934" y="17234"/>
                    <a:pt x="6093" y="17234"/>
                  </a:cubicBezTo>
                  <a:lnTo>
                    <a:pt x="19130" y="17234"/>
                  </a:lnTo>
                  <a:cubicBezTo>
                    <a:pt x="19260" y="17234"/>
                    <a:pt x="19389" y="17093"/>
                    <a:pt x="19490" y="16811"/>
                  </a:cubicBezTo>
                  <a:lnTo>
                    <a:pt x="21159" y="12022"/>
                  </a:lnTo>
                  <a:cubicBezTo>
                    <a:pt x="21404" y="11317"/>
                    <a:pt x="21404" y="10049"/>
                    <a:pt x="21159" y="9345"/>
                  </a:cubicBezTo>
                  <a:lnTo>
                    <a:pt x="19490" y="4555"/>
                  </a:lnTo>
                  <a:cubicBezTo>
                    <a:pt x="19389" y="4274"/>
                    <a:pt x="19260" y="4133"/>
                    <a:pt x="19130" y="4133"/>
                  </a:cubicBezTo>
                  <a:lnTo>
                    <a:pt x="6093" y="4133"/>
                  </a:lnTo>
                  <a:cubicBezTo>
                    <a:pt x="5934" y="4086"/>
                    <a:pt x="5791" y="3898"/>
                    <a:pt x="5690" y="3522"/>
                  </a:cubicBezTo>
                  <a:close/>
                  <a:moveTo>
                    <a:pt x="3258" y="19018"/>
                  </a:moveTo>
                  <a:cubicBezTo>
                    <a:pt x="1847" y="19018"/>
                    <a:pt x="696" y="15309"/>
                    <a:pt x="696" y="10660"/>
                  </a:cubicBezTo>
                  <a:cubicBezTo>
                    <a:pt x="696" y="6058"/>
                    <a:pt x="1833" y="2302"/>
                    <a:pt x="3258" y="2302"/>
                  </a:cubicBezTo>
                  <a:cubicBezTo>
                    <a:pt x="4668" y="2302"/>
                    <a:pt x="5819" y="6011"/>
                    <a:pt x="5819" y="10660"/>
                  </a:cubicBezTo>
                  <a:cubicBezTo>
                    <a:pt x="5819" y="15262"/>
                    <a:pt x="4668" y="19018"/>
                    <a:pt x="3258" y="19018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75000"/>
              </a:schemeClr>
            </a:solidFill>
            <a:ln w="12700">
              <a:miter lim="400000"/>
            </a:ln>
          </p:spPr>
          <p:txBody>
            <a:bodyPr lIns="0" tIns="38100" rIns="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US" sz="1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  ACT</a:t>
              </a:r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C6CC6A4A-ECE1-79FC-38A1-B60110D823AA}"/>
                </a:ext>
              </a:extLst>
            </p:cNvPr>
            <p:cNvSpPr/>
            <p:nvPr/>
          </p:nvSpPr>
          <p:spPr>
            <a:xfrm>
              <a:off x="4127592" y="4927520"/>
              <a:ext cx="1492856" cy="45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319" extrusionOk="0">
                  <a:moveTo>
                    <a:pt x="5690" y="3522"/>
                  </a:moveTo>
                  <a:cubicBezTo>
                    <a:pt x="5028" y="1128"/>
                    <a:pt x="4021" y="-281"/>
                    <a:pt x="2927" y="48"/>
                  </a:cubicBezTo>
                  <a:cubicBezTo>
                    <a:pt x="1416" y="564"/>
                    <a:pt x="178" y="4509"/>
                    <a:pt x="20" y="9439"/>
                  </a:cubicBezTo>
                  <a:cubicBezTo>
                    <a:pt x="-196" y="15872"/>
                    <a:pt x="1344" y="21319"/>
                    <a:pt x="3272" y="21319"/>
                  </a:cubicBezTo>
                  <a:cubicBezTo>
                    <a:pt x="4236" y="21319"/>
                    <a:pt x="5100" y="19957"/>
                    <a:pt x="5690" y="17797"/>
                  </a:cubicBezTo>
                  <a:cubicBezTo>
                    <a:pt x="5790" y="17422"/>
                    <a:pt x="5934" y="17234"/>
                    <a:pt x="6093" y="17234"/>
                  </a:cubicBezTo>
                  <a:lnTo>
                    <a:pt x="19130" y="17234"/>
                  </a:lnTo>
                  <a:cubicBezTo>
                    <a:pt x="19260" y="17234"/>
                    <a:pt x="19389" y="17093"/>
                    <a:pt x="19490" y="16811"/>
                  </a:cubicBezTo>
                  <a:lnTo>
                    <a:pt x="21159" y="12022"/>
                  </a:lnTo>
                  <a:cubicBezTo>
                    <a:pt x="21404" y="11317"/>
                    <a:pt x="21404" y="10049"/>
                    <a:pt x="21159" y="9345"/>
                  </a:cubicBezTo>
                  <a:lnTo>
                    <a:pt x="19490" y="4555"/>
                  </a:lnTo>
                  <a:cubicBezTo>
                    <a:pt x="19389" y="4274"/>
                    <a:pt x="19260" y="4133"/>
                    <a:pt x="19130" y="4133"/>
                  </a:cubicBezTo>
                  <a:lnTo>
                    <a:pt x="6093" y="4133"/>
                  </a:lnTo>
                  <a:cubicBezTo>
                    <a:pt x="5934" y="4133"/>
                    <a:pt x="5790" y="3898"/>
                    <a:pt x="5690" y="3522"/>
                  </a:cubicBezTo>
                  <a:close/>
                  <a:moveTo>
                    <a:pt x="3272" y="19065"/>
                  </a:moveTo>
                  <a:cubicBezTo>
                    <a:pt x="1862" y="19065"/>
                    <a:pt x="711" y="15356"/>
                    <a:pt x="711" y="10707"/>
                  </a:cubicBezTo>
                  <a:cubicBezTo>
                    <a:pt x="711" y="6058"/>
                    <a:pt x="1847" y="2349"/>
                    <a:pt x="3272" y="2349"/>
                  </a:cubicBezTo>
                  <a:cubicBezTo>
                    <a:pt x="4682" y="2349"/>
                    <a:pt x="5834" y="6058"/>
                    <a:pt x="5834" y="10707"/>
                  </a:cubicBezTo>
                  <a:cubicBezTo>
                    <a:pt x="5834" y="15356"/>
                    <a:pt x="4682" y="19065"/>
                    <a:pt x="3272" y="19065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4000"/>
              </a:schemeClr>
            </a:solidFill>
            <a:ln w="12700">
              <a:miter lim="400000"/>
            </a:ln>
          </p:spPr>
          <p:txBody>
            <a:bodyPr lIns="0" tIns="38100" rIns="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US" sz="1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    Imputation</a:t>
              </a:r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7DFB2978-2DD3-8F4A-E4C1-90989EA01A52}"/>
                </a:ext>
              </a:extLst>
            </p:cNvPr>
            <p:cNvSpPr/>
            <p:nvPr/>
          </p:nvSpPr>
          <p:spPr>
            <a:xfrm>
              <a:off x="4288640" y="5672366"/>
              <a:ext cx="1492856" cy="45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319" extrusionOk="0">
                  <a:moveTo>
                    <a:pt x="5690" y="3522"/>
                  </a:moveTo>
                  <a:cubicBezTo>
                    <a:pt x="5028" y="1128"/>
                    <a:pt x="4021" y="-281"/>
                    <a:pt x="2927" y="48"/>
                  </a:cubicBezTo>
                  <a:cubicBezTo>
                    <a:pt x="1416" y="564"/>
                    <a:pt x="178" y="4509"/>
                    <a:pt x="20" y="9439"/>
                  </a:cubicBezTo>
                  <a:cubicBezTo>
                    <a:pt x="-196" y="15872"/>
                    <a:pt x="1344" y="21319"/>
                    <a:pt x="3272" y="21319"/>
                  </a:cubicBezTo>
                  <a:cubicBezTo>
                    <a:pt x="4236" y="21319"/>
                    <a:pt x="5100" y="19957"/>
                    <a:pt x="5690" y="17797"/>
                  </a:cubicBezTo>
                  <a:cubicBezTo>
                    <a:pt x="5790" y="17422"/>
                    <a:pt x="5934" y="17234"/>
                    <a:pt x="6093" y="17234"/>
                  </a:cubicBezTo>
                  <a:lnTo>
                    <a:pt x="19130" y="17234"/>
                  </a:lnTo>
                  <a:cubicBezTo>
                    <a:pt x="19260" y="17234"/>
                    <a:pt x="19389" y="17093"/>
                    <a:pt x="19490" y="16811"/>
                  </a:cubicBezTo>
                  <a:lnTo>
                    <a:pt x="21159" y="12022"/>
                  </a:lnTo>
                  <a:cubicBezTo>
                    <a:pt x="21404" y="11317"/>
                    <a:pt x="21404" y="10049"/>
                    <a:pt x="21159" y="9345"/>
                  </a:cubicBezTo>
                  <a:lnTo>
                    <a:pt x="19490" y="4555"/>
                  </a:lnTo>
                  <a:cubicBezTo>
                    <a:pt x="19389" y="4274"/>
                    <a:pt x="19260" y="4133"/>
                    <a:pt x="19130" y="4133"/>
                  </a:cubicBezTo>
                  <a:lnTo>
                    <a:pt x="6093" y="4133"/>
                  </a:lnTo>
                  <a:cubicBezTo>
                    <a:pt x="5934" y="4086"/>
                    <a:pt x="5791" y="3851"/>
                    <a:pt x="5690" y="3522"/>
                  </a:cubicBezTo>
                  <a:close/>
                  <a:moveTo>
                    <a:pt x="3272" y="19018"/>
                  </a:moveTo>
                  <a:cubicBezTo>
                    <a:pt x="1862" y="19018"/>
                    <a:pt x="711" y="15309"/>
                    <a:pt x="711" y="10660"/>
                  </a:cubicBezTo>
                  <a:cubicBezTo>
                    <a:pt x="711" y="6058"/>
                    <a:pt x="1848" y="2302"/>
                    <a:pt x="3272" y="2302"/>
                  </a:cubicBezTo>
                  <a:cubicBezTo>
                    <a:pt x="4682" y="2302"/>
                    <a:pt x="5834" y="6011"/>
                    <a:pt x="5834" y="10660"/>
                  </a:cubicBezTo>
                  <a:cubicBezTo>
                    <a:pt x="5819" y="15262"/>
                    <a:pt x="4682" y="19018"/>
                    <a:pt x="3272" y="1901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5000"/>
              </a:schemeClr>
            </a:solidFill>
            <a:ln w="12700">
              <a:miter lim="400000"/>
            </a:ln>
          </p:spPr>
          <p:txBody>
            <a:bodyPr lIns="0" tIns="38100" rIns="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US" sz="1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    Nutriscore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6D6F8A4-CC0E-981B-AC0B-CB85DD413153}"/>
                </a:ext>
              </a:extLst>
            </p:cNvPr>
            <p:cNvSpPr txBox="1"/>
            <p:nvPr/>
          </p:nvSpPr>
          <p:spPr>
            <a:xfrm>
              <a:off x="3417277" y="2079921"/>
              <a:ext cx="3738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  <p:sp>
          <p:nvSpPr>
            <p:cNvPr id="27" name="TextBox 85">
              <a:extLst>
                <a:ext uri="{FF2B5EF4-FFF2-40B4-BE49-F238E27FC236}">
                  <a16:creationId xmlns:a16="http://schemas.microsoft.com/office/drawing/2014/main" id="{30EF9B53-6723-92DE-6889-37949BBD46E5}"/>
                </a:ext>
              </a:extLst>
            </p:cNvPr>
            <p:cNvSpPr txBox="1"/>
            <p:nvPr/>
          </p:nvSpPr>
          <p:spPr>
            <a:xfrm>
              <a:off x="3760177" y="3160576"/>
              <a:ext cx="3738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  <p:sp>
          <p:nvSpPr>
            <p:cNvPr id="28" name="TextBox 86">
              <a:extLst>
                <a:ext uri="{FF2B5EF4-FFF2-40B4-BE49-F238E27FC236}">
                  <a16:creationId xmlns:a16="http://schemas.microsoft.com/office/drawing/2014/main" id="{1BB80E10-2DE0-D903-4111-E0AF7B70D8AC}"/>
                </a:ext>
              </a:extLst>
            </p:cNvPr>
            <p:cNvSpPr txBox="1"/>
            <p:nvPr/>
          </p:nvSpPr>
          <p:spPr>
            <a:xfrm>
              <a:off x="3988777" y="4168494"/>
              <a:ext cx="3738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  <p:sp>
          <p:nvSpPr>
            <p:cNvPr id="29" name="TextBox 87">
              <a:extLst>
                <a:ext uri="{FF2B5EF4-FFF2-40B4-BE49-F238E27FC236}">
                  <a16:creationId xmlns:a16="http://schemas.microsoft.com/office/drawing/2014/main" id="{3464CA3B-8E85-366C-FB93-2C786F810574}"/>
                </a:ext>
              </a:extLst>
            </p:cNvPr>
            <p:cNvSpPr txBox="1"/>
            <p:nvPr/>
          </p:nvSpPr>
          <p:spPr>
            <a:xfrm>
              <a:off x="4175813" y="4999766"/>
              <a:ext cx="3738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  <p:sp>
          <p:nvSpPr>
            <p:cNvPr id="30" name="TextBox 88">
              <a:extLst>
                <a:ext uri="{FF2B5EF4-FFF2-40B4-BE49-F238E27FC236}">
                  <a16:creationId xmlns:a16="http://schemas.microsoft.com/office/drawing/2014/main" id="{D40B624E-EDC2-A6C0-6E3C-88C1D7577311}"/>
                </a:ext>
              </a:extLst>
            </p:cNvPr>
            <p:cNvSpPr txBox="1"/>
            <p:nvPr/>
          </p:nvSpPr>
          <p:spPr>
            <a:xfrm>
              <a:off x="4342068" y="5747911"/>
              <a:ext cx="3738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Tw Cen MT" panose="020B0602020104020603" pitchFamily="34" charset="0"/>
                </a:rPr>
                <a:t>05</a:t>
              </a:r>
            </a:p>
          </p:txBody>
        </p:sp>
        <p:sp>
          <p:nvSpPr>
            <p:cNvPr id="52" name="Oval">
              <a:extLst>
                <a:ext uri="{FF2B5EF4-FFF2-40B4-BE49-F238E27FC236}">
                  <a16:creationId xmlns:a16="http://schemas.microsoft.com/office/drawing/2014/main" id="{AC32C7A2-1B0A-3AF8-AF66-7EBFDA2D143A}"/>
                </a:ext>
              </a:extLst>
            </p:cNvPr>
            <p:cNvSpPr/>
            <p:nvPr/>
          </p:nvSpPr>
          <p:spPr>
            <a:xfrm>
              <a:off x="4691260" y="1555580"/>
              <a:ext cx="2826399" cy="613995"/>
            </a:xfrm>
            <a:prstGeom prst="ellipse">
              <a:avLst/>
            </a:prstGeom>
            <a:solidFill>
              <a:schemeClr val="bg1">
                <a:lumMod val="65000"/>
                <a:alpha val="6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46" name="TextBox 108">
              <a:extLst>
                <a:ext uri="{FF2B5EF4-FFF2-40B4-BE49-F238E27FC236}">
                  <a16:creationId xmlns:a16="http://schemas.microsoft.com/office/drawing/2014/main" id="{BEADA395-9C3B-2402-AE64-D200877E53E5}"/>
                </a:ext>
              </a:extLst>
            </p:cNvPr>
            <p:cNvSpPr txBox="1"/>
            <p:nvPr/>
          </p:nvSpPr>
          <p:spPr>
            <a:xfrm>
              <a:off x="3166399" y="6422996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Analyse des données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2126FAC3-110D-909E-A463-ED32B7FB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50" y="1047917"/>
            <a:ext cx="2084328" cy="12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">
            <a:extLst>
              <a:ext uri="{FF2B5EF4-FFF2-40B4-BE49-F238E27FC236}">
                <a16:creationId xmlns:a16="http://schemas.microsoft.com/office/drawing/2014/main" id="{9472CCAC-736E-C209-6216-6B7DE8FF96A9}"/>
              </a:ext>
            </a:extLst>
          </p:cNvPr>
          <p:cNvSpPr/>
          <p:nvPr/>
        </p:nvSpPr>
        <p:spPr>
          <a:xfrm>
            <a:off x="5070701" y="1312449"/>
            <a:ext cx="2937120" cy="1361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588"/>
                </a:moveTo>
                <a:cubicBezTo>
                  <a:pt x="21600" y="2267"/>
                  <a:pt x="17210" y="0"/>
                  <a:pt x="10800" y="0"/>
                </a:cubicBezTo>
                <a:cubicBezTo>
                  <a:pt x="4382" y="0"/>
                  <a:pt x="0" y="2267"/>
                  <a:pt x="0" y="5588"/>
                </a:cubicBezTo>
                <a:lnTo>
                  <a:pt x="1288" y="16683"/>
                </a:lnTo>
                <a:cubicBezTo>
                  <a:pt x="1288" y="19397"/>
                  <a:pt x="5552" y="21600"/>
                  <a:pt x="10807" y="21600"/>
                </a:cubicBezTo>
                <a:cubicBezTo>
                  <a:pt x="16063" y="21600"/>
                  <a:pt x="20327" y="19397"/>
                  <a:pt x="20327" y="16683"/>
                </a:cubicBezTo>
                <a:lnTo>
                  <a:pt x="21600" y="5588"/>
                </a:lnTo>
                <a:close/>
              </a:path>
            </a:pathLst>
          </a:custGeom>
          <a:solidFill>
            <a:schemeClr val="bg1">
              <a:lumMod val="85000"/>
              <a:alpha val="65000"/>
            </a:schemeClr>
          </a:solidFill>
          <a:ln w="12700">
            <a:miter lim="400000"/>
          </a:ln>
        </p:spPr>
        <p:txBody>
          <a:bodyPr lIns="38100" tIns="38100" rIns="38100" bIns="396000" anchor="b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1200" b="1" dirty="0">
                <a:solidFill>
                  <a:srgbClr val="000000"/>
                </a:solidFill>
                <a:latin typeface="Tw Cen MT" panose="020B0602020104020603" pitchFamily="34" charset="0"/>
              </a:rPr>
              <a:t>Données brutes</a:t>
            </a:r>
          </a:p>
        </p:txBody>
      </p:sp>
    </p:spTree>
    <p:extLst>
      <p:ext uri="{BB962C8B-B14F-4D97-AF65-F5344CB8AC3E}">
        <p14:creationId xmlns:p14="http://schemas.microsoft.com/office/powerpoint/2010/main" val="295144450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2AF1E44E-6976-9D0C-1255-DEAB774A72A1}"/>
              </a:ext>
            </a:extLst>
          </p:cNvPr>
          <p:cNvSpPr/>
          <p:nvPr/>
        </p:nvSpPr>
        <p:spPr>
          <a:xfrm>
            <a:off x="6479769" y="4850862"/>
            <a:ext cx="5005087" cy="1014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4841"/>
                  <a:pt x="0" y="10800"/>
                </a:cubicBezTo>
                <a:lnTo>
                  <a:pt x="0" y="10800"/>
                </a:lnTo>
                <a:cubicBezTo>
                  <a:pt x="0" y="16759"/>
                  <a:pt x="810" y="21600"/>
                  <a:pt x="1807" y="21600"/>
                </a:cubicBezTo>
                <a:lnTo>
                  <a:pt x="3943" y="21600"/>
                </a:lnTo>
                <a:lnTo>
                  <a:pt x="17657" y="21600"/>
                </a:lnTo>
                <a:lnTo>
                  <a:pt x="19793" y="21600"/>
                </a:lnTo>
                <a:cubicBezTo>
                  <a:pt x="20790" y="21600"/>
                  <a:pt x="21600" y="16759"/>
                  <a:pt x="21600" y="10800"/>
                </a:cubicBezTo>
                <a:lnTo>
                  <a:pt x="21600" y="10800"/>
                </a:lnTo>
                <a:cubicBezTo>
                  <a:pt x="21597" y="4821"/>
                  <a:pt x="20787" y="0"/>
                  <a:pt x="19790" y="0"/>
                </a:cubicBezTo>
                <a:close/>
              </a:path>
            </a:pathLst>
          </a:custGeom>
          <a:solidFill>
            <a:srgbClr val="FF5969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2000" b="1" dirty="0">
                <a:latin typeface="Tw Cen MT" panose="020B0602020104020603" pitchFamily="34" charset="0"/>
              </a:rPr>
              <a:t>Variables avec trop de NaN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15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renseignées celles avec plus de 80% de valeurs manquantes</a:t>
            </a: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1ACC41E-0556-A0BE-C190-CCF25924EB9F}"/>
              </a:ext>
            </a:extLst>
          </p:cNvPr>
          <p:cNvSpPr/>
          <p:nvPr/>
        </p:nvSpPr>
        <p:spPr>
          <a:xfrm>
            <a:off x="6479778" y="3579458"/>
            <a:ext cx="5005078" cy="1533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3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3169"/>
                  <a:pt x="0" y="7069"/>
                </a:cubicBezTo>
                <a:lnTo>
                  <a:pt x="0" y="11931"/>
                </a:lnTo>
                <a:cubicBezTo>
                  <a:pt x="0" y="13366"/>
                  <a:pt x="111" y="14761"/>
                  <a:pt x="318" y="15939"/>
                </a:cubicBezTo>
                <a:lnTo>
                  <a:pt x="1149" y="20652"/>
                </a:lnTo>
                <a:cubicBezTo>
                  <a:pt x="1315" y="21600"/>
                  <a:pt x="1675" y="21600"/>
                  <a:pt x="1845" y="20652"/>
                </a:cubicBezTo>
                <a:lnTo>
                  <a:pt x="2454" y="17185"/>
                </a:lnTo>
                <a:cubicBezTo>
                  <a:pt x="2790" y="15276"/>
                  <a:pt x="3347" y="14125"/>
                  <a:pt x="3943" y="14125"/>
                </a:cubicBezTo>
                <a:lnTo>
                  <a:pt x="19793" y="14125"/>
                </a:lnTo>
                <a:cubicBezTo>
                  <a:pt x="20790" y="14125"/>
                  <a:pt x="21600" y="10956"/>
                  <a:pt x="21600" y="7056"/>
                </a:cubicBezTo>
                <a:lnTo>
                  <a:pt x="21600" y="7056"/>
                </a:lnTo>
                <a:cubicBezTo>
                  <a:pt x="21597" y="3169"/>
                  <a:pt x="20787" y="0"/>
                  <a:pt x="19790" y="0"/>
                </a:cubicBezTo>
                <a:close/>
                <a:moveTo>
                  <a:pt x="2195" y="16088"/>
                </a:moveTo>
                <a:lnTo>
                  <a:pt x="1679" y="19257"/>
                </a:lnTo>
                <a:cubicBezTo>
                  <a:pt x="1603" y="19718"/>
                  <a:pt x="1430" y="19718"/>
                  <a:pt x="1353" y="19257"/>
                </a:cubicBezTo>
                <a:lnTo>
                  <a:pt x="838" y="16088"/>
                </a:lnTo>
                <a:cubicBezTo>
                  <a:pt x="751" y="15547"/>
                  <a:pt x="848" y="14842"/>
                  <a:pt x="1011" y="14842"/>
                </a:cubicBezTo>
                <a:lnTo>
                  <a:pt x="2022" y="14842"/>
                </a:lnTo>
                <a:cubicBezTo>
                  <a:pt x="2184" y="14842"/>
                  <a:pt x="2281" y="15547"/>
                  <a:pt x="2195" y="16088"/>
                </a:cubicBezTo>
                <a:close/>
              </a:path>
            </a:pathLst>
          </a:custGeom>
          <a:solidFill>
            <a:srgbClr val="DB9948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FR" sz="2000" b="1" dirty="0">
                <a:latin typeface="Tw Cen MT" panose="020B0602020104020603" pitchFamily="34" charset="0"/>
              </a:rPr>
              <a:t>Variables peu renseignées 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rPr>
            </a:br>
            <a:r>
              <a:rPr 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Suppression des variables avec moins de 20% de valeurs</a:t>
            </a:r>
            <a:r>
              <a:rPr lang="fr-FR" sz="1600" b="1" i="1" dirty="0"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.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extBox 49">
            <a:extLst>
              <a:ext uri="{FF2B5EF4-FFF2-40B4-BE49-F238E27FC236}">
                <a16:creationId xmlns:a16="http://schemas.microsoft.com/office/drawing/2014/main" id="{B4B44DFC-C511-33CD-FC11-957510B77F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687095" y="311528"/>
            <a:ext cx="481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Le Trie</a:t>
            </a:r>
          </a:p>
        </p:txBody>
      </p:sp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669E9A3C-16E4-2ED9-2092-79109B659E8E}"/>
              </a:ext>
            </a:extLst>
          </p:cNvPr>
          <p:cNvSpPr/>
          <p:nvPr/>
        </p:nvSpPr>
        <p:spPr>
          <a:xfrm rot="5400000">
            <a:off x="-163229" y="163231"/>
            <a:ext cx="1164658" cy="838200"/>
          </a:xfrm>
          <a:prstGeom prst="triangle">
            <a:avLst/>
          </a:prstGeom>
          <a:solidFill>
            <a:srgbClr val="007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6A4357-7FA5-423F-F19E-6315280F864C}"/>
              </a:ext>
            </a:extLst>
          </p:cNvPr>
          <p:cNvSpPr txBox="1"/>
          <p:nvPr/>
        </p:nvSpPr>
        <p:spPr>
          <a:xfrm>
            <a:off x="0" y="338960"/>
            <a:ext cx="5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9F4FA3-D593-67B9-4E64-8AF81ABD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B2122-A7E4-4127-93C7-B9A285044C6D}" type="slidenum">
              <a:rPr lang="fr-FR" smtClean="0"/>
              <a:t>9</a:t>
            </a:fld>
            <a:endParaRPr lang="fr-FR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9B16DB3-F11C-1AE3-05D5-59953775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1" y="957859"/>
            <a:ext cx="3192553" cy="5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">
            <a:extLst>
              <a:ext uri="{FF2B5EF4-FFF2-40B4-BE49-F238E27FC236}">
                <a16:creationId xmlns:a16="http://schemas.microsoft.com/office/drawing/2014/main" id="{CEB9913A-37B0-50A9-E421-FB62EE235AA8}"/>
              </a:ext>
            </a:extLst>
          </p:cNvPr>
          <p:cNvSpPr/>
          <p:nvPr/>
        </p:nvSpPr>
        <p:spPr>
          <a:xfrm>
            <a:off x="6479778" y="2341012"/>
            <a:ext cx="5005078" cy="153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3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3167"/>
                  <a:pt x="0" y="7065"/>
                </a:cubicBezTo>
                <a:lnTo>
                  <a:pt x="0" y="7065"/>
                </a:lnTo>
                <a:cubicBezTo>
                  <a:pt x="0" y="10962"/>
                  <a:pt x="810" y="14129"/>
                  <a:pt x="1807" y="14129"/>
                </a:cubicBezTo>
                <a:lnTo>
                  <a:pt x="17657" y="14129"/>
                </a:lnTo>
                <a:cubicBezTo>
                  <a:pt x="18253" y="14129"/>
                  <a:pt x="18807" y="15266"/>
                  <a:pt x="19146" y="17188"/>
                </a:cubicBezTo>
                <a:lnTo>
                  <a:pt x="19755" y="20653"/>
                </a:lnTo>
                <a:cubicBezTo>
                  <a:pt x="19921" y="21600"/>
                  <a:pt x="20281" y="21600"/>
                  <a:pt x="20451" y="20653"/>
                </a:cubicBezTo>
                <a:lnTo>
                  <a:pt x="21282" y="15943"/>
                </a:lnTo>
                <a:cubicBezTo>
                  <a:pt x="21489" y="14765"/>
                  <a:pt x="21600" y="13371"/>
                  <a:pt x="21600" y="11937"/>
                </a:cubicBezTo>
                <a:lnTo>
                  <a:pt x="21600" y="7078"/>
                </a:lnTo>
                <a:cubicBezTo>
                  <a:pt x="21597" y="3167"/>
                  <a:pt x="20787" y="0"/>
                  <a:pt x="19790" y="0"/>
                </a:cubicBezTo>
                <a:close/>
                <a:moveTo>
                  <a:pt x="20769" y="16146"/>
                </a:moveTo>
                <a:lnTo>
                  <a:pt x="20253" y="19313"/>
                </a:lnTo>
                <a:cubicBezTo>
                  <a:pt x="20177" y="19773"/>
                  <a:pt x="20004" y="19773"/>
                  <a:pt x="19928" y="19313"/>
                </a:cubicBezTo>
                <a:lnTo>
                  <a:pt x="19412" y="16146"/>
                </a:lnTo>
                <a:cubicBezTo>
                  <a:pt x="19326" y="15605"/>
                  <a:pt x="19423" y="14901"/>
                  <a:pt x="19585" y="14901"/>
                </a:cubicBezTo>
                <a:lnTo>
                  <a:pt x="20596" y="14901"/>
                </a:lnTo>
                <a:cubicBezTo>
                  <a:pt x="20759" y="14901"/>
                  <a:pt x="20856" y="15605"/>
                  <a:pt x="20769" y="16146"/>
                </a:cubicBezTo>
                <a:close/>
              </a:path>
            </a:pathLst>
          </a:custGeom>
          <a:solidFill>
            <a:srgbClr val="007A70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Variables </a:t>
            </a:r>
            <a:r>
              <a:rPr lang="fr-FR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redondantes</a:t>
            </a:r>
            <a:b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</a:br>
            <a:r>
              <a:rPr lang="fr-FR" sz="1600" b="1" i="1" dirty="0">
                <a:solidFill>
                  <a:srgbClr val="000000"/>
                </a:solidFill>
                <a:latin typeface="Tw Cen MT" panose="020B0602020104020603" pitchFamily="34" charset="0"/>
              </a:rPr>
              <a:t>Comparaison des variables contenant les mêmes informations et suppression des moins bien renseignées.</a:t>
            </a: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B0A62A92-A947-6513-765B-2BB5014F188C}"/>
              </a:ext>
            </a:extLst>
          </p:cNvPr>
          <p:cNvSpPr/>
          <p:nvPr/>
        </p:nvSpPr>
        <p:spPr>
          <a:xfrm>
            <a:off x="6479778" y="1164660"/>
            <a:ext cx="5005078" cy="1533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3" extrusionOk="0">
                <a:moveTo>
                  <a:pt x="19790" y="0"/>
                </a:moveTo>
                <a:lnTo>
                  <a:pt x="1807" y="0"/>
                </a:lnTo>
                <a:cubicBezTo>
                  <a:pt x="810" y="0"/>
                  <a:pt x="0" y="3169"/>
                  <a:pt x="0" y="7069"/>
                </a:cubicBezTo>
                <a:lnTo>
                  <a:pt x="0" y="11931"/>
                </a:lnTo>
                <a:cubicBezTo>
                  <a:pt x="0" y="13366"/>
                  <a:pt x="111" y="14761"/>
                  <a:pt x="318" y="15939"/>
                </a:cubicBezTo>
                <a:lnTo>
                  <a:pt x="1149" y="20652"/>
                </a:lnTo>
                <a:cubicBezTo>
                  <a:pt x="1315" y="21600"/>
                  <a:pt x="1675" y="21600"/>
                  <a:pt x="1845" y="20652"/>
                </a:cubicBezTo>
                <a:lnTo>
                  <a:pt x="2454" y="17185"/>
                </a:lnTo>
                <a:cubicBezTo>
                  <a:pt x="2790" y="15276"/>
                  <a:pt x="3347" y="14125"/>
                  <a:pt x="3943" y="14125"/>
                </a:cubicBezTo>
                <a:lnTo>
                  <a:pt x="19793" y="14125"/>
                </a:lnTo>
                <a:cubicBezTo>
                  <a:pt x="20790" y="14125"/>
                  <a:pt x="21600" y="10956"/>
                  <a:pt x="21600" y="7056"/>
                </a:cubicBezTo>
                <a:lnTo>
                  <a:pt x="21600" y="7056"/>
                </a:lnTo>
                <a:cubicBezTo>
                  <a:pt x="21597" y="3169"/>
                  <a:pt x="20787" y="0"/>
                  <a:pt x="19790" y="0"/>
                </a:cubicBezTo>
                <a:close/>
                <a:moveTo>
                  <a:pt x="2195" y="16088"/>
                </a:moveTo>
                <a:lnTo>
                  <a:pt x="1679" y="19257"/>
                </a:lnTo>
                <a:cubicBezTo>
                  <a:pt x="1603" y="19718"/>
                  <a:pt x="1430" y="19718"/>
                  <a:pt x="1353" y="19257"/>
                </a:cubicBezTo>
                <a:lnTo>
                  <a:pt x="838" y="16088"/>
                </a:lnTo>
                <a:cubicBezTo>
                  <a:pt x="751" y="15547"/>
                  <a:pt x="848" y="14842"/>
                  <a:pt x="1011" y="14842"/>
                </a:cubicBezTo>
                <a:lnTo>
                  <a:pt x="2022" y="14842"/>
                </a:lnTo>
                <a:cubicBezTo>
                  <a:pt x="2184" y="14842"/>
                  <a:pt x="2281" y="15547"/>
                  <a:pt x="2195" y="16088"/>
                </a:cubicBezTo>
                <a:close/>
              </a:path>
            </a:pathLst>
          </a:custGeom>
          <a:solidFill>
            <a:srgbClr val="00A0A8"/>
          </a:solidFill>
          <a:ln w="12700">
            <a:miter lim="400000"/>
          </a:ln>
        </p:spPr>
        <p:txBody>
          <a:bodyPr lIns="38100" tIns="180000" rIns="38100" bIns="38100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Variables sans </a:t>
            </a:r>
            <a:r>
              <a:rPr lang="fr-FR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valeur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rPr>
            </a:br>
            <a:r>
              <a:rPr lang="fr-FR" sz="1600" b="1" i="1" dirty="0"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Suppression des variables ne contenant aucune valeur renseignée.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EEAE8752-9AA8-1D6D-07E0-C21CFCB08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938" y="1115093"/>
            <a:ext cx="4705431" cy="470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700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9" grpId="0" animBg="1"/>
      <p:bldP spid="11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1052</Words>
  <Application>Microsoft Office PowerPoint</Application>
  <PresentationFormat>Grand écran</PresentationFormat>
  <Paragraphs>285</Paragraphs>
  <Slides>25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Courier New</vt:lpstr>
      <vt:lpstr>Helvetica Neue</vt:lpstr>
      <vt:lpstr>Impact</vt:lpstr>
      <vt:lpstr>Tw Cen MT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alain kenfack</dc:creator>
  <cp:lastModifiedBy>alain kenfack</cp:lastModifiedBy>
  <cp:revision>16</cp:revision>
  <dcterms:created xsi:type="dcterms:W3CDTF">2023-04-06T08:37:17Z</dcterms:created>
  <dcterms:modified xsi:type="dcterms:W3CDTF">2023-04-10T09:09:29Z</dcterms:modified>
</cp:coreProperties>
</file>